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79" r:id="rId4"/>
    <p:sldId id="280" r:id="rId5"/>
    <p:sldId id="257" r:id="rId6"/>
    <p:sldId id="258" r:id="rId7"/>
    <p:sldId id="269" r:id="rId8"/>
    <p:sldId id="262" r:id="rId9"/>
    <p:sldId id="276" r:id="rId10"/>
    <p:sldId id="260" r:id="rId11"/>
    <p:sldId id="282" r:id="rId12"/>
    <p:sldId id="261" r:id="rId13"/>
    <p:sldId id="283" r:id="rId14"/>
    <p:sldId id="278" r:id="rId15"/>
    <p:sldId id="277" r:id="rId16"/>
    <p:sldId id="284" r:id="rId17"/>
    <p:sldId id="281" r:id="rId18"/>
    <p:sldId id="263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alphaModFix amt="99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1424" y="2276872"/>
            <a:ext cx="10363200" cy="1584176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4149080"/>
            <a:ext cx="8534400" cy="1728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11690" y="6381329"/>
            <a:ext cx="583822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840416" y="6381329"/>
            <a:ext cx="1678880" cy="365125"/>
          </a:xfrm>
        </p:spPr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077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150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476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alphaModFix amt="99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1424" y="2276872"/>
            <a:ext cx="10363200" cy="1584176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4149080"/>
            <a:ext cx="8534400" cy="1728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11690" y="6381329"/>
            <a:ext cx="583822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840416" y="6381329"/>
            <a:ext cx="1678880" cy="365125"/>
          </a:xfrm>
        </p:spPr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688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64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blipFill dpi="0" rotWithShape="1">
          <a:blip r:embed="rId2">
            <a:alphaModFix amt="99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00506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27687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11691" y="6381329"/>
            <a:ext cx="5664629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456374" y="6376244"/>
            <a:ext cx="1870901" cy="365125"/>
          </a:xfrm>
        </p:spPr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8055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387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633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84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1417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588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65224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617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7613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753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blipFill dpi="0" rotWithShape="1">
          <a:blip r:embed="rId2">
            <a:alphaModFix amt="99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00506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27687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11691" y="6381329"/>
            <a:ext cx="5664629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456374" y="6376244"/>
            <a:ext cx="1870901" cy="365125"/>
          </a:xfrm>
        </p:spPr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863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503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2485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29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74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261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30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9000"/>
            <a:lum/>
          </a:blip>
          <a:srcRect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3392" y="476672"/>
            <a:ext cx="10959008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353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3392" y="6381329"/>
            <a:ext cx="22082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11691" y="638132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585472" y="6381329"/>
            <a:ext cx="910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4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9000"/>
            <a:lum/>
          </a:blip>
          <a:srcRect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3392" y="476672"/>
            <a:ext cx="10959008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353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3392" y="6381329"/>
            <a:ext cx="22082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EBD-2641-4029-A388-B6DB14C60B4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11691" y="638132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585472" y="6381329"/>
            <a:ext cx="910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E46D2-66E3-441D-9616-A1FEF4B18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02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-bordeaux-montaigne.fr/fr/international/international-welcome-desk/parrainage.html" TargetMode="External"/><Relationship Id="rId2" Type="http://schemas.openxmlformats.org/officeDocument/2006/relationships/hyperlink" Target="mailto:ines.frighetto@u-bordeaux-montaigne.fr" TargetMode="Externa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etu.u-bordeaux-montaigne.fr/fr/news/initiatives-et-vie-etudiantes/aide-sociale-de-l-universite-ex-fsdie.html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9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897413"/>
            <a:ext cx="10363200" cy="1584176"/>
          </a:xfrm>
        </p:spPr>
        <p:txBody>
          <a:bodyPr/>
          <a:lstStyle/>
          <a:p>
            <a:r>
              <a:rPr lang="fr-FR" dirty="0"/>
              <a:t>Dispositifs d’aides aux </a:t>
            </a:r>
            <a:r>
              <a:rPr lang="fr-FR" dirty="0" err="1" smtClean="0"/>
              <a:t>étudiant</a:t>
            </a:r>
            <a:r>
              <a:rPr lang="fr-FR" dirty="0" err="1" smtClean="0">
                <a:ea typeface="Arial"/>
                <a:cs typeface="Arial"/>
                <a:sym typeface="Arial"/>
              </a:rPr>
              <a:t>⸱</a:t>
            </a:r>
            <a:r>
              <a:rPr lang="fr-FR" dirty="0" err="1" smtClean="0"/>
              <a:t>e</a:t>
            </a:r>
            <a:r>
              <a:rPr lang="fr-FR" dirty="0" err="1" smtClean="0">
                <a:ea typeface="Arial"/>
                <a:cs typeface="Arial"/>
                <a:sym typeface="Arial"/>
              </a:rPr>
              <a:t>⸱</a:t>
            </a:r>
            <a:r>
              <a:rPr lang="fr-FR" dirty="0" err="1" smtClean="0"/>
              <a:t>s</a:t>
            </a:r>
            <a:r>
              <a:rPr lang="fr-FR" dirty="0" smtClean="0"/>
              <a:t>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de l’université et ses partenaires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4851043"/>
            <a:ext cx="8534400" cy="967866"/>
          </a:xfrm>
        </p:spPr>
        <p:txBody>
          <a:bodyPr/>
          <a:lstStyle/>
          <a:p>
            <a:r>
              <a:rPr lang="fr-FR" dirty="0" smtClean="0"/>
              <a:t>Année 2023-2024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2840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Handicap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8718"/>
          </a:xfrm>
        </p:spPr>
        <p:txBody>
          <a:bodyPr>
            <a:noAutofit/>
          </a:bodyPr>
          <a:lstStyle/>
          <a:p>
            <a:r>
              <a:rPr lang="fr-FR" sz="2000" dirty="0"/>
              <a:t>Mise en place d’un </a:t>
            </a:r>
            <a:r>
              <a:rPr lang="fr-FR" sz="2000" b="1" dirty="0"/>
              <a:t>plan d’accompagnement individualisé</a:t>
            </a:r>
            <a:r>
              <a:rPr lang="fr-FR" sz="2000" dirty="0"/>
              <a:t> afin d’offrir les compensations pédagogiques adaptées à la situation de </a:t>
            </a:r>
            <a:r>
              <a:rPr lang="fr-FR" sz="2000" dirty="0" smtClean="0"/>
              <a:t>l’</a:t>
            </a:r>
            <a:r>
              <a:rPr lang="fr-FR" sz="2000" dirty="0" err="1" smtClean="0"/>
              <a:t>étudiant⸱e</a:t>
            </a:r>
            <a:r>
              <a:rPr lang="fr-FR" sz="2000" dirty="0" smtClean="0"/>
              <a:t> </a:t>
            </a:r>
            <a:r>
              <a:rPr lang="fr-FR" sz="2000" dirty="0"/>
              <a:t>(aménagement d’étude et d’examens). </a:t>
            </a:r>
            <a:endParaRPr lang="fr-FR" sz="2000" dirty="0" smtClean="0"/>
          </a:p>
          <a:p>
            <a:endParaRPr lang="fr-FR" sz="2000" dirty="0"/>
          </a:p>
          <a:p>
            <a:r>
              <a:rPr lang="fr-FR" sz="2000" b="1" dirty="0"/>
              <a:t>Actions collectives</a:t>
            </a:r>
            <a:r>
              <a:rPr lang="fr-FR" sz="2000" dirty="0"/>
              <a:t> : </a:t>
            </a:r>
            <a:r>
              <a:rPr lang="fr-FR" sz="2000" dirty="0" err="1"/>
              <a:t>permances</a:t>
            </a:r>
            <a:r>
              <a:rPr lang="fr-FR" sz="2000" dirty="0"/>
              <a:t> </a:t>
            </a:r>
            <a:r>
              <a:rPr lang="fr-FR" sz="2000" dirty="0" smtClean="0"/>
              <a:t>d’</a:t>
            </a:r>
            <a:r>
              <a:rPr lang="fr-FR" sz="2000" dirty="0" err="1" smtClean="0"/>
              <a:t>étudiant⸱e⸱s</a:t>
            </a:r>
            <a:r>
              <a:rPr lang="fr-FR" sz="2000" dirty="0" smtClean="0"/>
              <a:t> </a:t>
            </a:r>
            <a:r>
              <a:rPr lang="fr-FR" sz="2000" dirty="0" err="1"/>
              <a:t>tuteurs.rices</a:t>
            </a:r>
            <a:r>
              <a:rPr lang="fr-FR" sz="2000" dirty="0"/>
              <a:t>, atelier prise de </a:t>
            </a:r>
            <a:r>
              <a:rPr lang="fr-FR" sz="2000" dirty="0" smtClean="0"/>
              <a:t>note…</a:t>
            </a:r>
          </a:p>
          <a:p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sz="2000" dirty="0" smtClean="0">
                <a:solidFill>
                  <a:schemeClr val="accent5"/>
                </a:solidFill>
              </a:rPr>
              <a:t>Contact </a:t>
            </a:r>
            <a:r>
              <a:rPr lang="fr-FR" sz="2000" dirty="0">
                <a:solidFill>
                  <a:schemeClr val="accent5"/>
                </a:solidFill>
              </a:rPr>
              <a:t>: handica</a:t>
            </a:r>
            <a:r>
              <a:rPr lang="fr-FR" sz="2000" dirty="0">
                <a:solidFill>
                  <a:schemeClr val="accent5"/>
                </a:solidFill>
              </a:rPr>
              <a:t>p</a:t>
            </a:r>
            <a:r>
              <a:rPr lang="fr-FR" sz="2000" dirty="0">
                <a:solidFill>
                  <a:schemeClr val="accent5"/>
                </a:solidFill>
              </a:rPr>
              <a:t>@u-bordeaux-montaigne.fr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0E1CA1D-F1EC-4ACF-AE3D-6C5A2B3FEA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6" t="6627" r="7138" b="33317"/>
          <a:stretch/>
        </p:blipFill>
        <p:spPr>
          <a:xfrm>
            <a:off x="4830619" y="4408767"/>
            <a:ext cx="1987186" cy="198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068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9000"/>
            <a:lum/>
          </a:blip>
          <a:srcRect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Santé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45096" y="1317625"/>
            <a:ext cx="10515600" cy="5249430"/>
          </a:xfrm>
        </p:spPr>
        <p:txBody>
          <a:bodyPr>
            <a:normAutofit/>
          </a:bodyPr>
          <a:lstStyle/>
          <a:p>
            <a:r>
              <a:rPr lang="fr-FR" sz="2400" b="1" i="1" u="sng" dirty="0"/>
              <a:t>Infirmière sur le campus </a:t>
            </a:r>
            <a:r>
              <a:rPr lang="fr-FR" sz="2400" i="1" u="sng" dirty="0"/>
              <a:t>: </a:t>
            </a:r>
          </a:p>
          <a:p>
            <a:pPr>
              <a:buFont typeface="Calibri" panose="020F0502020204030204" pitchFamily="34" charset="0"/>
              <a:buChar char="ꟷ"/>
            </a:pPr>
            <a:r>
              <a:rPr lang="fr-FR" sz="2400" dirty="0"/>
              <a:t>Accueil, écoute, </a:t>
            </a:r>
            <a:r>
              <a:rPr lang="fr-FR" sz="2400" dirty="0" smtClean="0"/>
              <a:t>orientation.</a:t>
            </a:r>
          </a:p>
          <a:p>
            <a:pPr>
              <a:buFont typeface="Calibri" panose="020F0502020204030204" pitchFamily="34" charset="0"/>
              <a:buChar char="ꟷ"/>
            </a:pPr>
            <a:r>
              <a:rPr lang="fr-FR" sz="2400" dirty="0" smtClean="0"/>
              <a:t>Soins.</a:t>
            </a:r>
          </a:p>
          <a:p>
            <a:pPr>
              <a:buFont typeface="Calibri" panose="020F0502020204030204" pitchFamily="34" charset="0"/>
              <a:buChar char="ꟷ"/>
            </a:pPr>
            <a:r>
              <a:rPr lang="fr-FR" sz="2400" dirty="0"/>
              <a:t>Conseils, accompagnement des personnels </a:t>
            </a:r>
            <a:r>
              <a:rPr lang="fr-FR" sz="2400" dirty="0" smtClean="0"/>
              <a:t>administratifs, des </a:t>
            </a:r>
            <a:r>
              <a:rPr lang="fr-FR" sz="2400" dirty="0" err="1" smtClean="0"/>
              <a:t>enseignant.e.s</a:t>
            </a:r>
            <a:r>
              <a:rPr lang="fr-FR" sz="2400" dirty="0" smtClean="0"/>
              <a:t> et des </a:t>
            </a:r>
            <a:r>
              <a:rPr lang="fr-FR" sz="2400" dirty="0" err="1" smtClean="0"/>
              <a:t>étudiant⸱e⸱s</a:t>
            </a:r>
            <a:r>
              <a:rPr lang="fr-FR" sz="2400" dirty="0" smtClean="0"/>
              <a:t>.</a:t>
            </a:r>
            <a:endParaRPr lang="fr-FR" sz="2400" dirty="0"/>
          </a:p>
          <a:p>
            <a:pPr>
              <a:buFont typeface="Calibri" panose="020F0502020204030204" pitchFamily="34" charset="0"/>
              <a:buChar char="ꟷ"/>
            </a:pPr>
            <a:r>
              <a:rPr lang="fr-FR" sz="2400" dirty="0"/>
              <a:t>Actions de promotion de la santé, tout au long de l'année. </a:t>
            </a:r>
            <a:endParaRPr lang="fr-FR" sz="2400" dirty="0" smtClean="0"/>
          </a:p>
          <a:p>
            <a:pPr marL="0" indent="0">
              <a:buNone/>
            </a:pPr>
            <a:r>
              <a:rPr lang="fr-FR" sz="2400" dirty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>
                <a:solidFill>
                  <a:schemeClr val="accent5"/>
                </a:solidFill>
              </a:rPr>
              <a:t>Contact: anne.strazielle@u-bordeaux-montaigne.fr </a:t>
            </a: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r>
              <a:rPr lang="fr-FR" sz="2400" b="1" i="1" u="sng" dirty="0"/>
              <a:t>Ateliers </a:t>
            </a:r>
            <a:r>
              <a:rPr lang="fr-FR" sz="2400" b="1" i="1" u="sng" dirty="0" smtClean="0"/>
              <a:t>détente, bien être et gestion du stress </a:t>
            </a:r>
            <a:r>
              <a:rPr lang="fr-FR" sz="2400" b="1" i="1" u="sng" dirty="0" smtClean="0"/>
              <a:t>:</a:t>
            </a:r>
          </a:p>
          <a:p>
            <a:pPr>
              <a:buFont typeface="Calibri" panose="020F0502020204030204" pitchFamily="34" charset="0"/>
              <a:buChar char="ꟷ"/>
            </a:pPr>
            <a:r>
              <a:rPr lang="fr-FR" sz="2400" dirty="0" smtClean="0"/>
              <a:t>Des ateliers de sophrologie, de yoga, ou de méditation.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>
                <a:solidFill>
                  <a:schemeClr val="accent5"/>
                </a:solidFill>
                <a:sym typeface="Wingdings" panose="05000000000000000000" pitchFamily="2" charset="2"/>
              </a:rPr>
              <a:t>https://etu.u-bordeaux-montaigne.fr/fr/vie-de-campus/sport/activites-de-detente-et-de-bien-etre.html?search-keywords=atelier,sophrologie </a:t>
            </a:r>
            <a:endParaRPr lang="fr-FR" sz="2400" dirty="0" smtClean="0">
              <a:solidFill>
                <a:schemeClr val="accent5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37FBF8D-9FBB-48AB-87FC-C8BAB24E2D6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6254" r="10037" b="37501"/>
          <a:stretch/>
        </p:blipFill>
        <p:spPr>
          <a:xfrm>
            <a:off x="9448558" y="361556"/>
            <a:ext cx="1912138" cy="1912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743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392" y="153399"/>
            <a:ext cx="10959008" cy="1008112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Santé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45096" y="1049770"/>
            <a:ext cx="10515600" cy="556346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fr-FR" sz="2000" b="1" i="1" u="sng" dirty="0"/>
              <a:t>Espace Santé Etudiants </a:t>
            </a:r>
            <a:r>
              <a:rPr lang="fr-FR" sz="2000" dirty="0"/>
              <a:t>: </a:t>
            </a:r>
            <a:endParaRPr lang="fr-FR" sz="2000" dirty="0" smtClean="0"/>
          </a:p>
          <a:p>
            <a:pPr>
              <a:spcBef>
                <a:spcPts val="600"/>
              </a:spcBef>
              <a:buFont typeface="Calibri" panose="020F0502020204030204" pitchFamily="34" charset="0"/>
              <a:buChar char="ꟷ"/>
            </a:pPr>
            <a:r>
              <a:rPr lang="fr-FR" sz="2000" b="1" dirty="0" smtClean="0">
                <a:latin typeface="+mj-lt"/>
                <a:ea typeface="Raleway"/>
                <a:cs typeface="Raleway"/>
                <a:sym typeface="Raleway"/>
              </a:rPr>
              <a:t>Consultations</a:t>
            </a:r>
            <a:r>
              <a:rPr lang="fr-FR" sz="2000" dirty="0" smtClean="0">
                <a:latin typeface="+mj-lt"/>
                <a:ea typeface="Raleway"/>
                <a:cs typeface="Raleway"/>
                <a:sym typeface="Raleway"/>
              </a:rPr>
              <a:t> </a:t>
            </a:r>
            <a:r>
              <a:rPr lang="fr-FR" sz="2000" dirty="0">
                <a:latin typeface="+mj-lt"/>
                <a:ea typeface="Raleway"/>
                <a:cs typeface="Raleway"/>
                <a:sym typeface="Raleway"/>
              </a:rPr>
              <a:t>et </a:t>
            </a:r>
            <a:r>
              <a:rPr lang="fr-FR" sz="2000" b="1" dirty="0">
                <a:latin typeface="+mj-lt"/>
                <a:ea typeface="Raleway"/>
                <a:cs typeface="Raleway"/>
                <a:sym typeface="Raleway"/>
              </a:rPr>
              <a:t>téléconsultations</a:t>
            </a:r>
            <a:r>
              <a:rPr lang="fr-FR" sz="2000" dirty="0">
                <a:latin typeface="+mj-lt"/>
                <a:ea typeface="Raleway"/>
                <a:cs typeface="Raleway"/>
                <a:sym typeface="Raleway"/>
              </a:rPr>
              <a:t> </a:t>
            </a:r>
            <a:r>
              <a:rPr lang="fr-FR" sz="2000" b="1" dirty="0">
                <a:latin typeface="+mj-lt"/>
                <a:ea typeface="Raleway"/>
                <a:cs typeface="Raleway"/>
                <a:sym typeface="Raleway"/>
              </a:rPr>
              <a:t>sans avance de frais </a:t>
            </a:r>
            <a:r>
              <a:rPr lang="fr-FR" sz="2000" dirty="0">
                <a:latin typeface="+mj-lt"/>
                <a:ea typeface="Raleway"/>
                <a:cs typeface="Raleway"/>
                <a:sym typeface="Raleway"/>
              </a:rPr>
              <a:t>(tiers payant intégral) avec des </a:t>
            </a:r>
            <a:r>
              <a:rPr lang="fr-FR" sz="2000" dirty="0" err="1">
                <a:latin typeface="+mj-lt"/>
                <a:ea typeface="Raleway"/>
                <a:cs typeface="Raleway"/>
                <a:sym typeface="Raleway"/>
              </a:rPr>
              <a:t>professionel</a:t>
            </a:r>
            <a:r>
              <a:rPr lang="fr-FR" sz="2000" dirty="0" err="1">
                <a:latin typeface="+mj-lt"/>
                <a:ea typeface="Arial"/>
                <a:cs typeface="Arial"/>
                <a:sym typeface="Arial"/>
              </a:rPr>
              <a:t>⸱</a:t>
            </a:r>
            <a:r>
              <a:rPr lang="fr-FR" sz="2000" dirty="0" err="1">
                <a:latin typeface="+mj-lt"/>
                <a:ea typeface="Raleway"/>
                <a:cs typeface="Raleway"/>
                <a:sym typeface="Raleway"/>
              </a:rPr>
              <a:t>les</a:t>
            </a:r>
            <a:r>
              <a:rPr lang="fr-FR" sz="2000" dirty="0">
                <a:latin typeface="+mj-lt"/>
                <a:ea typeface="Raleway"/>
                <a:cs typeface="Raleway"/>
                <a:sym typeface="Raleway"/>
              </a:rPr>
              <a:t> de santé </a:t>
            </a:r>
            <a:r>
              <a:rPr lang="fr-FR" sz="2000" dirty="0" err="1">
                <a:latin typeface="+mj-lt"/>
                <a:ea typeface="Raleway"/>
                <a:cs typeface="Raleway"/>
                <a:sym typeface="Raleway"/>
              </a:rPr>
              <a:t>dédié⸱es</a:t>
            </a:r>
            <a:r>
              <a:rPr lang="fr-FR" sz="2000" dirty="0">
                <a:latin typeface="+mj-lt"/>
                <a:ea typeface="Raleway"/>
                <a:cs typeface="Raleway"/>
                <a:sym typeface="Raleway"/>
              </a:rPr>
              <a:t> à la santé étudiante : </a:t>
            </a:r>
          </a:p>
          <a:p>
            <a:pPr marL="457200" lvl="0" indent="-317500">
              <a:spcBef>
                <a:spcPts val="600"/>
              </a:spcBef>
              <a:buClr>
                <a:srgbClr val="009DE0"/>
              </a:buClr>
              <a:buSzPts val="1400"/>
              <a:buFont typeface="Raleway"/>
              <a:buChar char="●"/>
            </a:pPr>
            <a:r>
              <a:rPr lang="fr-FR" sz="2000" dirty="0">
                <a:latin typeface="+mj-lt"/>
                <a:ea typeface="Raleway"/>
                <a:cs typeface="Raleway"/>
                <a:sym typeface="Raleway"/>
              </a:rPr>
              <a:t>Médecins</a:t>
            </a:r>
          </a:p>
          <a:p>
            <a:pPr marL="457200" lvl="0" indent="-317500">
              <a:spcBef>
                <a:spcPts val="0"/>
              </a:spcBef>
              <a:buClr>
                <a:srgbClr val="009DE0"/>
              </a:buClr>
              <a:buSzPts val="1400"/>
              <a:buFont typeface="Raleway"/>
              <a:buChar char="●"/>
            </a:pPr>
            <a:r>
              <a:rPr lang="fr-FR" sz="2000" dirty="0">
                <a:latin typeface="+mj-lt"/>
                <a:ea typeface="Raleway"/>
                <a:cs typeface="Raleway"/>
                <a:sym typeface="Raleway"/>
              </a:rPr>
              <a:t>Infirmières</a:t>
            </a:r>
          </a:p>
          <a:p>
            <a:pPr marL="457200" lvl="0" indent="-317500">
              <a:spcBef>
                <a:spcPts val="0"/>
              </a:spcBef>
              <a:buClr>
                <a:srgbClr val="009DE0"/>
              </a:buClr>
              <a:buSzPts val="1400"/>
              <a:buFont typeface="Raleway"/>
              <a:buChar char="●"/>
            </a:pPr>
            <a:r>
              <a:rPr lang="fr-FR" sz="2000" dirty="0">
                <a:latin typeface="+mj-lt"/>
                <a:ea typeface="Raleway"/>
                <a:cs typeface="Raleway"/>
                <a:sym typeface="Raleway"/>
              </a:rPr>
              <a:t>Sage-femme</a:t>
            </a:r>
          </a:p>
          <a:p>
            <a:pPr marL="457200" lvl="0" indent="-317500">
              <a:spcBef>
                <a:spcPts val="0"/>
              </a:spcBef>
              <a:buClr>
                <a:srgbClr val="009DE0"/>
              </a:buClr>
              <a:buSzPts val="1400"/>
              <a:buFont typeface="Raleway"/>
              <a:buChar char="●"/>
            </a:pPr>
            <a:r>
              <a:rPr lang="fr-FR" sz="2000" dirty="0">
                <a:latin typeface="+mj-lt"/>
                <a:ea typeface="Raleway"/>
                <a:cs typeface="Raleway"/>
                <a:sym typeface="Raleway"/>
              </a:rPr>
              <a:t>Assistante sociale</a:t>
            </a:r>
          </a:p>
          <a:p>
            <a:pPr marL="457200" lvl="0" indent="-317500">
              <a:spcBef>
                <a:spcPts val="0"/>
              </a:spcBef>
              <a:buClr>
                <a:srgbClr val="009DE0"/>
              </a:buClr>
              <a:buSzPts val="1400"/>
              <a:buFont typeface="Raleway"/>
              <a:buChar char="●"/>
            </a:pPr>
            <a:r>
              <a:rPr lang="fr-FR" sz="2000" dirty="0">
                <a:latin typeface="+mj-lt"/>
                <a:ea typeface="Raleway"/>
                <a:cs typeface="Raleway"/>
                <a:sym typeface="Raleway"/>
              </a:rPr>
              <a:t>Diététicienne</a:t>
            </a:r>
          </a:p>
          <a:p>
            <a:pPr marL="457200" lvl="0" indent="-317500">
              <a:spcBef>
                <a:spcPts val="0"/>
              </a:spcBef>
              <a:buClr>
                <a:srgbClr val="009DE0"/>
              </a:buClr>
              <a:buSzPts val="1400"/>
              <a:buFont typeface="Raleway"/>
              <a:buChar char="●"/>
            </a:pPr>
            <a:r>
              <a:rPr lang="fr-FR" sz="2000" dirty="0">
                <a:latin typeface="+mj-lt"/>
                <a:ea typeface="Raleway"/>
                <a:cs typeface="Raleway"/>
                <a:sym typeface="Raleway"/>
              </a:rPr>
              <a:t>Psychologues </a:t>
            </a:r>
          </a:p>
          <a:p>
            <a:pPr marL="457200" lvl="0" indent="-317500">
              <a:spcBef>
                <a:spcPts val="0"/>
              </a:spcBef>
              <a:buClr>
                <a:srgbClr val="009DE0"/>
              </a:buClr>
              <a:buSzPts val="1400"/>
              <a:buFont typeface="Raleway"/>
              <a:buChar char="●"/>
            </a:pPr>
            <a:r>
              <a:rPr lang="fr-FR" sz="2000" dirty="0" smtClean="0">
                <a:latin typeface="+mj-lt"/>
                <a:ea typeface="Raleway"/>
                <a:cs typeface="Raleway"/>
                <a:sym typeface="Raleway"/>
              </a:rPr>
              <a:t>Psychiatres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2000" dirty="0" smtClean="0">
                <a:solidFill>
                  <a:schemeClr val="accent5"/>
                </a:solidFill>
              </a:rPr>
              <a:t>https</a:t>
            </a:r>
            <a:r>
              <a:rPr lang="fr-FR" sz="2000" dirty="0">
                <a:solidFill>
                  <a:schemeClr val="accent5"/>
                </a:solidFill>
              </a:rPr>
              <a:t>://www.sante-etudiants-bdx.fr/ese</a:t>
            </a:r>
            <a:r>
              <a:rPr lang="fr-FR" sz="2000" dirty="0" smtClean="0">
                <a:solidFill>
                  <a:schemeClr val="accent5"/>
                </a:solidFill>
              </a:rPr>
              <a:t>/</a:t>
            </a:r>
          </a:p>
          <a:p>
            <a:pPr>
              <a:buFont typeface="Wingdings" panose="05000000000000000000" pitchFamily="2" charset="2"/>
              <a:buChar char="à"/>
            </a:pPr>
            <a:endParaRPr lang="fr-FR" sz="2000" dirty="0"/>
          </a:p>
          <a:p>
            <a:r>
              <a:rPr lang="fr-FR" sz="2000" b="1" i="1" u="sng" dirty="0" smtClean="0">
                <a:latin typeface="+mj-lt"/>
              </a:rPr>
              <a:t>Ateliers </a:t>
            </a:r>
            <a:r>
              <a:rPr lang="fr-FR" sz="2000" b="1" i="1" u="sng" dirty="0">
                <a:latin typeface="+mj-lt"/>
              </a:rPr>
              <a:t>pour les </a:t>
            </a:r>
            <a:r>
              <a:rPr lang="fr-FR" sz="2000" b="1" i="1" u="sng" dirty="0" err="1" smtClean="0">
                <a:latin typeface="+mj-lt"/>
              </a:rPr>
              <a:t>étudiant⸱e⸱s</a:t>
            </a:r>
            <a:endParaRPr lang="fr-FR" sz="2000" b="1" i="1" u="sng" dirty="0">
              <a:latin typeface="+mj-lt"/>
            </a:endParaRPr>
          </a:p>
          <a:p>
            <a:pPr marL="0" indent="0">
              <a:buNone/>
            </a:pPr>
            <a:r>
              <a:rPr lang="fr-FR" sz="2000" dirty="0" smtClean="0">
                <a:solidFill>
                  <a:schemeClr val="accent5"/>
                </a:solidFill>
                <a:latin typeface="+mj-lt"/>
                <a:sym typeface="Wingdings" panose="05000000000000000000" pitchFamily="2" charset="2"/>
              </a:rPr>
              <a:t> </a:t>
            </a:r>
            <a:r>
              <a:rPr lang="fr-FR" sz="2000" dirty="0" smtClean="0">
                <a:solidFill>
                  <a:schemeClr val="accent5"/>
                </a:solidFill>
                <a:latin typeface="+mj-lt"/>
              </a:rPr>
              <a:t>Contact </a:t>
            </a:r>
            <a:r>
              <a:rPr lang="fr-FR" sz="2000" dirty="0">
                <a:solidFill>
                  <a:schemeClr val="accent5"/>
                </a:solidFill>
                <a:latin typeface="+mj-lt"/>
              </a:rPr>
              <a:t>: 22 avenue Pey-Berland - 33600 Pessac - Arrêt Doyen Brus (tram B</a:t>
            </a:r>
            <a:r>
              <a:rPr lang="fr-FR" sz="2000" dirty="0" smtClean="0">
                <a:solidFill>
                  <a:schemeClr val="accent5"/>
                </a:solidFill>
                <a:latin typeface="+mj-lt"/>
              </a:rPr>
              <a:t>)</a:t>
            </a:r>
            <a:endParaRPr lang="fr-FR" sz="2000" dirty="0">
              <a:latin typeface="+mj-lt"/>
            </a:endParaRPr>
          </a:p>
          <a:p>
            <a:pPr marL="0" indent="0">
              <a:buNone/>
            </a:pPr>
            <a:r>
              <a:rPr lang="fr-FR" sz="2000" dirty="0">
                <a:latin typeface="+mj-lt"/>
              </a:rPr>
              <a:t>Du lundi au jeudi : 9h-19h</a:t>
            </a:r>
            <a:r>
              <a:rPr lang="fr-FR" sz="2000" b="1" dirty="0">
                <a:latin typeface="+mj-lt"/>
              </a:rPr>
              <a:t> . </a:t>
            </a:r>
            <a:r>
              <a:rPr lang="fr-FR" sz="2000" dirty="0">
                <a:latin typeface="+mj-lt"/>
              </a:rPr>
              <a:t>Vendredi : 9h-17h</a:t>
            </a:r>
          </a:p>
          <a:p>
            <a:pPr marL="0" indent="0">
              <a:buNone/>
            </a:pPr>
            <a:r>
              <a:rPr lang="fr-FR" sz="2000" dirty="0">
                <a:latin typeface="+mj-lt"/>
              </a:rPr>
              <a:t>Prise de rdv par tél : 05 33 51 42 00 / via Doctolib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chemeClr val="accent5"/>
                </a:solidFill>
                <a:latin typeface="+mj-lt"/>
                <a:sym typeface="Wingdings" panose="05000000000000000000" pitchFamily="2" charset="2"/>
              </a:rPr>
              <a:t> </a:t>
            </a:r>
            <a:r>
              <a:rPr lang="fr-FR" sz="2000" dirty="0" smtClean="0">
                <a:solidFill>
                  <a:schemeClr val="accent5"/>
                </a:solidFill>
                <a:latin typeface="+mj-lt"/>
              </a:rPr>
              <a:t>https</a:t>
            </a:r>
            <a:r>
              <a:rPr lang="fr-FR" sz="2000" dirty="0">
                <a:solidFill>
                  <a:schemeClr val="accent5"/>
                </a:solidFill>
                <a:latin typeface="+mj-lt"/>
              </a:rPr>
              <a:t>://</a:t>
            </a:r>
            <a:r>
              <a:rPr lang="fr-FR" sz="2000" dirty="0" smtClean="0">
                <a:solidFill>
                  <a:schemeClr val="accent5"/>
                </a:solidFill>
                <a:latin typeface="+mj-lt"/>
              </a:rPr>
              <a:t>www.doctolib.fr/centre-de-sante/pessac/espace-sante-etudiants-pessac/booking/specialities?profile_skipped=true</a:t>
            </a:r>
          </a:p>
          <a:p>
            <a:pPr marL="0" indent="0">
              <a:buNone/>
            </a:pP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94729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1113" y="116454"/>
            <a:ext cx="10959008" cy="1008112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Santé mentale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780" y="939838"/>
            <a:ext cx="11905673" cy="5918161"/>
          </a:xfrm>
        </p:spPr>
        <p:txBody>
          <a:bodyPr>
            <a:noAutofit/>
          </a:bodyPr>
          <a:lstStyle/>
          <a:p>
            <a:pPr marL="274320" lvl="0" indent="-226059">
              <a:spcBef>
                <a:spcPts val="600"/>
              </a:spcBef>
              <a:buSzPts val="1400"/>
              <a:buChar char="●"/>
            </a:pPr>
            <a:r>
              <a:rPr lang="fr-FR" sz="2000" b="1" i="1" u="sng" dirty="0"/>
              <a:t>Infirmière Bordeaux </a:t>
            </a:r>
            <a:r>
              <a:rPr lang="fr-FR" sz="2000" b="1" i="1" u="sng" dirty="0" smtClean="0"/>
              <a:t>Montaigne</a:t>
            </a:r>
          </a:p>
          <a:p>
            <a:pPr marL="391161" lvl="0">
              <a:spcBef>
                <a:spcPts val="600"/>
              </a:spcBef>
              <a:buSzPts val="1400"/>
              <a:buFont typeface="Wingdings" panose="05000000000000000000" pitchFamily="2" charset="2"/>
              <a:buChar char="à"/>
            </a:pPr>
            <a:r>
              <a:rPr lang="fr-FR" sz="20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anne.strazielle@u-bordeaux-montaigne.fr</a:t>
            </a:r>
            <a:endParaRPr lang="fr-FR" sz="2000" dirty="0">
              <a:solidFill>
                <a:schemeClr val="accent5"/>
              </a:solidFill>
            </a:endParaRPr>
          </a:p>
          <a:p>
            <a:pPr marL="274320" lvl="0" indent="-226059">
              <a:spcBef>
                <a:spcPts val="600"/>
              </a:spcBef>
              <a:buSzPts val="1400"/>
              <a:buChar char="●"/>
            </a:pPr>
            <a:r>
              <a:rPr lang="fr-FR" sz="2000" b="1" i="1" u="sng" dirty="0"/>
              <a:t>Espace Santé Etudiants </a:t>
            </a:r>
            <a:r>
              <a:rPr lang="fr-FR" sz="2000" i="1" u="sng" dirty="0"/>
              <a:t>: </a:t>
            </a:r>
            <a:endParaRPr lang="fr-FR" sz="2000" i="1" u="sng" dirty="0" smtClean="0"/>
          </a:p>
          <a:p>
            <a:pPr marL="674370" lvl="1" indent="-226059">
              <a:spcBef>
                <a:spcPts val="600"/>
              </a:spcBef>
              <a:buSzPts val="1400"/>
              <a:buChar char="●"/>
            </a:pPr>
            <a:r>
              <a:rPr lang="fr-FR" sz="2000" dirty="0" smtClean="0"/>
              <a:t>Accueil </a:t>
            </a:r>
            <a:r>
              <a:rPr lang="fr-FR" sz="2000" dirty="0"/>
              <a:t>écoute (en présentiel ou téléconsultation) / Consultations avec </a:t>
            </a:r>
            <a:r>
              <a:rPr lang="fr-FR" sz="2000" dirty="0" err="1" smtClean="0"/>
              <a:t>un</a:t>
            </a:r>
            <a:r>
              <a:rPr lang="fr-FR" sz="2000" dirty="0" err="1" smtClean="0">
                <a:ea typeface="Arial"/>
                <a:cs typeface="Arial"/>
                <a:sym typeface="Arial"/>
              </a:rPr>
              <a:t>⸱</a:t>
            </a:r>
            <a:r>
              <a:rPr lang="fr-FR" sz="2000" dirty="0" err="1" smtClean="0"/>
              <a:t>e</a:t>
            </a:r>
            <a:r>
              <a:rPr lang="fr-FR" sz="2000" dirty="0" smtClean="0"/>
              <a:t> </a:t>
            </a:r>
            <a:r>
              <a:rPr lang="fr-FR" sz="2000" dirty="0"/>
              <a:t>psychologue ou psychiatre</a:t>
            </a:r>
          </a:p>
          <a:p>
            <a:pPr marL="674370" lvl="1" indent="-226059">
              <a:spcBef>
                <a:spcPts val="600"/>
              </a:spcBef>
              <a:buSzPts val="1400"/>
              <a:buChar char="●"/>
            </a:pPr>
            <a:r>
              <a:rPr lang="fr-FR" sz="2000" dirty="0"/>
              <a:t>Campagnes de sensibilisation : </a:t>
            </a:r>
            <a:r>
              <a:rPr lang="fr-FR" sz="2000" dirty="0" err="1"/>
              <a:t>Feel</a:t>
            </a:r>
            <a:r>
              <a:rPr lang="fr-FR" sz="2000" dirty="0"/>
              <a:t> good campus, Premiers pas</a:t>
            </a:r>
          </a:p>
          <a:p>
            <a:pPr marL="674370" lvl="1" indent="-226059">
              <a:spcBef>
                <a:spcPts val="600"/>
              </a:spcBef>
              <a:buSzPts val="1400"/>
              <a:buChar char="●"/>
            </a:pPr>
            <a:r>
              <a:rPr lang="fr-FR" sz="2000" dirty="0"/>
              <a:t>Formation gratuite de 2j des </a:t>
            </a:r>
            <a:r>
              <a:rPr lang="fr-FR" sz="2000" dirty="0" err="1" smtClean="0"/>
              <a:t>étudiant⸱e⸱s</a:t>
            </a:r>
            <a:r>
              <a:rPr lang="fr-FR" sz="2000" dirty="0" smtClean="0"/>
              <a:t> </a:t>
            </a:r>
            <a:r>
              <a:rPr lang="fr-FR" sz="2000" dirty="0"/>
              <a:t>aux Premiers secours en santé mentale (PSSM): </a:t>
            </a:r>
            <a:r>
              <a:rPr lang="en" sz="2000" dirty="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 sz="1800" dirty="0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rPr>
              <a:t>www.santementale-etu-na.fr</a:t>
            </a:r>
          </a:p>
          <a:p>
            <a:r>
              <a:rPr lang="fr-FR" sz="2000" b="1" i="1" u="sng" dirty="0"/>
              <a:t>Santé Psy Etudiant </a:t>
            </a:r>
            <a:r>
              <a:rPr lang="fr-FR" sz="2000" dirty="0"/>
              <a:t>: Jusqu’à 8 séances sans avance de frais. Orientation par l’Espace santé étudiant ou médecin traitant: </a:t>
            </a:r>
            <a:r>
              <a:rPr lang="fr-FR" sz="2000" dirty="0">
                <a:solidFill>
                  <a:schemeClr val="accent5"/>
                </a:solidFill>
              </a:rPr>
              <a:t>santepsy.etudiant.gouv.fr</a:t>
            </a:r>
          </a:p>
          <a:p>
            <a:r>
              <a:rPr lang="fr-FR" sz="2000" b="1" i="1" u="sng" dirty="0"/>
              <a:t>Dans les résidences universitaires </a:t>
            </a:r>
            <a:r>
              <a:rPr lang="fr-FR" sz="2000" b="1" dirty="0"/>
              <a:t>: </a:t>
            </a:r>
            <a:r>
              <a:rPr lang="fr-FR" sz="2000" dirty="0"/>
              <a:t>Aide psychologique pour les </a:t>
            </a:r>
            <a:r>
              <a:rPr lang="fr-FR" sz="2000" dirty="0" err="1" smtClean="0"/>
              <a:t>étudiant⸱e⸱s</a:t>
            </a:r>
            <a:r>
              <a:rPr lang="fr-FR" sz="2000" dirty="0" smtClean="0"/>
              <a:t> </a:t>
            </a:r>
            <a:r>
              <a:rPr lang="fr-FR" sz="2000" dirty="0"/>
              <a:t>en résidence CROUS: Avec ou sans rendez-vous : </a:t>
            </a:r>
            <a:r>
              <a:rPr lang="fr-FR" sz="2000" dirty="0">
                <a:solidFill>
                  <a:schemeClr val="accent5"/>
                </a:solidFill>
              </a:rPr>
              <a:t>06 27 86 91 83 / rdv.apsytude@gmail.com, www.apsytude.com</a:t>
            </a:r>
          </a:p>
          <a:p>
            <a:r>
              <a:rPr lang="fr-FR" sz="2000" b="1" i="1" u="sng" dirty="0"/>
              <a:t>Questions psy </a:t>
            </a:r>
            <a:r>
              <a:rPr lang="fr-FR" sz="2000" dirty="0"/>
              <a:t>: Information, évaluation du besoin d’aide, orientation vers l’aide médicale appropriée : </a:t>
            </a:r>
            <a:r>
              <a:rPr lang="fr-FR" sz="2000" dirty="0">
                <a:solidFill>
                  <a:schemeClr val="accent5"/>
                </a:solidFill>
              </a:rPr>
              <a:t>Tél. 0800 71 08 90</a:t>
            </a:r>
            <a:r>
              <a:rPr lang="fr-FR" sz="2000" dirty="0"/>
              <a:t>, du lundi au vendredi, de 10h à 17h30. L'appel est gratuit.</a:t>
            </a:r>
          </a:p>
          <a:p>
            <a:r>
              <a:rPr lang="fr-FR" sz="2000" b="1" i="1" u="sng" dirty="0"/>
              <a:t>Le 3114</a:t>
            </a:r>
            <a:r>
              <a:rPr lang="fr-FR" sz="2000" dirty="0"/>
              <a:t>, numéro national de prévention du suicide : pour les </a:t>
            </a:r>
            <a:r>
              <a:rPr lang="fr-FR" sz="2000" dirty="0" err="1" smtClean="0"/>
              <a:t>étudiant⸱e⸱s</a:t>
            </a:r>
            <a:r>
              <a:rPr lang="fr-FR" sz="2000" dirty="0" smtClean="0"/>
              <a:t> </a:t>
            </a:r>
            <a:r>
              <a:rPr lang="fr-FR" sz="2000" dirty="0"/>
              <a:t>en détresse et/ou </a:t>
            </a:r>
            <a:r>
              <a:rPr lang="fr-FR" sz="2000" dirty="0" smtClean="0"/>
              <a:t>avec </a:t>
            </a:r>
            <a:r>
              <a:rPr lang="fr-FR" sz="2000" dirty="0"/>
              <a:t>des pensées suicidaires. Accessible 24h/24 et 7j/7, gratuitement.</a:t>
            </a:r>
          </a:p>
        </p:txBody>
      </p:sp>
    </p:spTree>
    <p:extLst>
      <p:ext uri="{BB962C8B-B14F-4D97-AF65-F5344CB8AC3E}">
        <p14:creationId xmlns:p14="http://schemas.microsoft.com/office/powerpoint/2010/main" val="508149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Violences sexistes et sexuelles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8718"/>
          </a:xfrm>
        </p:spPr>
        <p:txBody>
          <a:bodyPr>
            <a:normAutofit/>
          </a:bodyPr>
          <a:lstStyle/>
          <a:p>
            <a:r>
              <a:rPr lang="fr-FR" b="1" i="1" u="sng" dirty="0"/>
              <a:t>Cellule de </a:t>
            </a:r>
            <a:r>
              <a:rPr lang="fr-FR" b="1" i="1" u="sng" dirty="0" smtClean="0"/>
              <a:t>signalements </a:t>
            </a:r>
            <a:r>
              <a:rPr lang="fr-FR" dirty="0" smtClean="0"/>
              <a:t>: </a:t>
            </a:r>
            <a:r>
              <a:rPr lang="fr-FR" dirty="0"/>
              <a:t>Pour les victimes ou témoins de situations de violences, discriminations, harcèlement et agissements sexistes :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chemeClr val="accent5"/>
                </a:solidFill>
              </a:rPr>
              <a:t>cellule-signalements </a:t>
            </a:r>
            <a:r>
              <a:rPr lang="fr-FR" dirty="0">
                <a:solidFill>
                  <a:schemeClr val="accent5"/>
                </a:solidFill>
              </a:rPr>
              <a:t>@</a:t>
            </a:r>
            <a:r>
              <a:rPr lang="fr-FR" dirty="0" smtClean="0">
                <a:solidFill>
                  <a:schemeClr val="accent5"/>
                </a:solidFill>
              </a:rPr>
              <a:t>u-bordeaux-montaigne.fr</a:t>
            </a:r>
          </a:p>
          <a:p>
            <a:pPr marL="0" indent="0">
              <a:buNone/>
            </a:pPr>
            <a:endParaRPr lang="fr-FR" dirty="0">
              <a:solidFill>
                <a:srgbClr val="0070C0"/>
              </a:solidFill>
            </a:endParaRPr>
          </a:p>
          <a:p>
            <a:r>
              <a:rPr lang="fr-FR" b="1" i="1" u="sng" dirty="0"/>
              <a:t>Actions de sensibilisation/formation </a:t>
            </a:r>
            <a:r>
              <a:rPr lang="fr-FR" dirty="0"/>
              <a:t>auprès des </a:t>
            </a:r>
            <a:r>
              <a:rPr lang="fr-FR" dirty="0" err="1" smtClean="0"/>
              <a:t>étudiant⸱e⸱s</a:t>
            </a:r>
            <a:r>
              <a:rPr lang="fr-FR" dirty="0" smtClean="0"/>
              <a:t> </a:t>
            </a:r>
            <a:r>
              <a:rPr lang="fr-FR" dirty="0"/>
              <a:t>et personnels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3332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39580"/>
            <a:ext cx="10959008" cy="1008112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Lien social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745107"/>
            <a:ext cx="9716655" cy="4353347"/>
          </a:xfrm>
        </p:spPr>
        <p:txBody>
          <a:bodyPr>
            <a:normAutofit fontScale="92500" lnSpcReduction="10000"/>
          </a:bodyPr>
          <a:lstStyle/>
          <a:p>
            <a:r>
              <a:rPr lang="fr-FR" sz="2200" b="1" i="1" u="sng" dirty="0"/>
              <a:t>Associations étudiantes </a:t>
            </a:r>
            <a:r>
              <a:rPr lang="fr-FR" sz="2200" b="1" dirty="0"/>
              <a:t>: </a:t>
            </a:r>
            <a:endParaRPr lang="fr-FR" sz="2200" b="1" dirty="0" smtClean="0"/>
          </a:p>
          <a:p>
            <a:pPr>
              <a:buFont typeface="Calibri" panose="020F0502020204030204" pitchFamily="34" charset="0"/>
              <a:buChar char="ꟷ"/>
            </a:pPr>
            <a:r>
              <a:rPr lang="fr-FR" sz="2200" dirty="0" smtClean="0"/>
              <a:t>Une </a:t>
            </a:r>
            <a:r>
              <a:rPr lang="fr-FR" sz="2200" dirty="0" smtClean="0"/>
              <a:t>trent</a:t>
            </a:r>
            <a:r>
              <a:rPr lang="fr-FR" sz="2200" dirty="0" smtClean="0"/>
              <a:t>aine </a:t>
            </a:r>
            <a:r>
              <a:rPr lang="fr-FR" sz="2200" b="1" dirty="0"/>
              <a:t>d’associations</a:t>
            </a:r>
            <a:r>
              <a:rPr lang="fr-FR" sz="2200" dirty="0"/>
              <a:t> </a:t>
            </a:r>
            <a:r>
              <a:rPr lang="fr-FR" sz="2200" b="1" dirty="0"/>
              <a:t>actives</a:t>
            </a:r>
            <a:r>
              <a:rPr lang="fr-FR" sz="2200" dirty="0"/>
              <a:t>, </a:t>
            </a:r>
            <a:r>
              <a:rPr lang="fr-FR" sz="2200" b="1" dirty="0"/>
              <a:t>disciplinaires</a:t>
            </a:r>
            <a:r>
              <a:rPr lang="fr-FR" sz="2200" dirty="0"/>
              <a:t> ou </a:t>
            </a:r>
            <a:r>
              <a:rPr lang="fr-FR" sz="2200" b="1" dirty="0"/>
              <a:t>généralistes</a:t>
            </a:r>
            <a:r>
              <a:rPr lang="fr-FR" sz="2200" dirty="0"/>
              <a:t>, proposant des </a:t>
            </a:r>
            <a:r>
              <a:rPr lang="fr-FR" sz="2200" b="1" dirty="0"/>
              <a:t>évènements</a:t>
            </a:r>
            <a:r>
              <a:rPr lang="fr-FR" sz="2200" dirty="0"/>
              <a:t> variés tout au long de l’année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22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https</a:t>
            </a:r>
            <a:r>
              <a:rPr lang="fr-FR" sz="2200" dirty="0">
                <a:solidFill>
                  <a:schemeClr val="accent5"/>
                </a:solidFill>
                <a:sym typeface="Wingdings" panose="05000000000000000000" pitchFamily="2" charset="2"/>
              </a:rPr>
              <a:t>://</a:t>
            </a:r>
            <a:r>
              <a:rPr lang="fr-FR" sz="22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www.u-bordeaux-montaigne.fr/fr/campus/vie-etudiante-et-associative/associations_etudiantes.html</a:t>
            </a:r>
          </a:p>
          <a:p>
            <a:pPr marL="0" indent="0">
              <a:buNone/>
            </a:pPr>
            <a:endParaRPr lang="fr-FR" sz="2200" b="1" dirty="0"/>
          </a:p>
          <a:p>
            <a:r>
              <a:rPr lang="fr-FR" sz="2200" b="1" i="1" u="sng" dirty="0"/>
              <a:t>Animations et ateliers </a:t>
            </a:r>
            <a:endParaRPr lang="fr-FR" sz="2200" dirty="0"/>
          </a:p>
          <a:p>
            <a:pPr>
              <a:buFont typeface="Calibri" panose="020F0502020204030204" pitchFamily="34" charset="0"/>
              <a:buChar char="ꟷ"/>
            </a:pPr>
            <a:r>
              <a:rPr lang="fr-FR" sz="2200" dirty="0" smtClean="0"/>
              <a:t>Ateliers de p</a:t>
            </a:r>
            <a:r>
              <a:rPr lang="fr-FR" sz="2200" dirty="0" smtClean="0"/>
              <a:t>ratique </a:t>
            </a:r>
            <a:r>
              <a:rPr lang="fr-FR" sz="2200" dirty="0"/>
              <a:t>artistique et </a:t>
            </a:r>
            <a:r>
              <a:rPr lang="fr-FR" sz="2200" dirty="0" smtClean="0"/>
              <a:t>sportifs</a:t>
            </a:r>
            <a:r>
              <a:rPr lang="fr-FR" sz="2200" dirty="0"/>
              <a:t>, développement durable, tout au long de </a:t>
            </a:r>
            <a:r>
              <a:rPr lang="fr-FR" sz="2200" dirty="0" smtClean="0"/>
              <a:t>l’année :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22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https</a:t>
            </a:r>
            <a:r>
              <a:rPr lang="fr-FR" sz="2200" dirty="0">
                <a:solidFill>
                  <a:schemeClr val="accent5"/>
                </a:solidFill>
                <a:sym typeface="Wingdings" panose="05000000000000000000" pitchFamily="2" charset="2"/>
              </a:rPr>
              <a:t>://</a:t>
            </a:r>
            <a:r>
              <a:rPr lang="fr-FR" sz="22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etu.u-bordeaux-montaigne.fr/fr/vie-de-campus/culture/ateliers-culture.html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2200" dirty="0">
                <a:solidFill>
                  <a:schemeClr val="accent5"/>
                </a:solidFill>
              </a:rPr>
              <a:t>https://etu.u-bordeaux-montaigne.fr/fr/vie-de-campus/sport.html</a:t>
            </a:r>
            <a:endParaRPr lang="fr-FR" sz="2200" dirty="0">
              <a:solidFill>
                <a:schemeClr val="accent5"/>
              </a:solidFill>
            </a:endParaRPr>
          </a:p>
          <a:p>
            <a:pPr marL="0" indent="0" algn="ctr">
              <a:buNone/>
            </a:pPr>
            <a:r>
              <a:rPr lang="fr-FR" sz="2200" b="1" dirty="0"/>
              <a:t>Informations</a:t>
            </a:r>
            <a:r>
              <a:rPr lang="fr-FR" sz="2200" dirty="0"/>
              <a:t> sur le </a:t>
            </a:r>
            <a:r>
              <a:rPr lang="fr-FR" sz="2200" b="1" dirty="0"/>
              <a:t>site</a:t>
            </a:r>
            <a:r>
              <a:rPr lang="fr-FR" sz="2200" dirty="0"/>
              <a:t> </a:t>
            </a:r>
            <a:r>
              <a:rPr lang="fr-FR" sz="2200" b="1" dirty="0"/>
              <a:t>internet</a:t>
            </a:r>
            <a:r>
              <a:rPr lang="fr-FR" sz="2200" dirty="0"/>
              <a:t> de l’UBM, les </a:t>
            </a:r>
            <a:r>
              <a:rPr lang="fr-FR" sz="2200" b="1" dirty="0"/>
              <a:t>réseaux </a:t>
            </a:r>
            <a:r>
              <a:rPr lang="fr-FR" sz="2200" b="1" dirty="0" smtClean="0"/>
              <a:t>sociaux </a:t>
            </a:r>
            <a:r>
              <a:rPr lang="fr-FR" sz="2200" dirty="0" smtClean="0"/>
              <a:t>et </a:t>
            </a:r>
            <a:r>
              <a:rPr lang="fr-FR" sz="2200" dirty="0"/>
              <a:t>la </a:t>
            </a:r>
            <a:r>
              <a:rPr lang="fr-FR" sz="2200" b="1" dirty="0"/>
              <a:t>newsletter</a:t>
            </a:r>
            <a:r>
              <a:rPr lang="fr-FR" sz="2200" dirty="0"/>
              <a:t> </a:t>
            </a:r>
            <a:r>
              <a:rPr lang="fr-FR" sz="2200" b="1" dirty="0"/>
              <a:t>étudiante</a:t>
            </a:r>
            <a:r>
              <a:rPr lang="fr-FR" sz="2200" dirty="0"/>
              <a:t> </a:t>
            </a:r>
            <a:r>
              <a:rPr lang="fr-FR" sz="2200" dirty="0" smtClean="0"/>
              <a:t>hebdomadaire.</a:t>
            </a:r>
            <a:endParaRPr lang="fr-FR" sz="2200" dirty="0"/>
          </a:p>
          <a:p>
            <a:pPr marL="0" indent="0">
              <a:buNone/>
            </a:pPr>
            <a:endParaRPr lang="fr-FR" sz="22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1838D7F-5272-423A-88E8-17A49EE090B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5" t="7438" r="9705" b="35811"/>
          <a:stretch/>
        </p:blipFill>
        <p:spPr>
          <a:xfrm>
            <a:off x="10076873" y="239580"/>
            <a:ext cx="1847272" cy="184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008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solidFill>
                  <a:schemeClr val="accent6"/>
                </a:solidFill>
              </a:rPr>
              <a:t>Etudiant</a:t>
            </a:r>
            <a:r>
              <a:rPr lang="fr-FR" b="1" dirty="0" err="1" smtClean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⸱</a:t>
            </a:r>
            <a:r>
              <a:rPr lang="fr-FR" b="1" dirty="0" err="1" smtClean="0">
                <a:solidFill>
                  <a:schemeClr val="accent6"/>
                </a:solidFill>
              </a:rPr>
              <a:t>e</a:t>
            </a:r>
            <a:r>
              <a:rPr lang="fr-FR" b="1" dirty="0" err="1" smtClean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⸱</a:t>
            </a:r>
            <a:r>
              <a:rPr lang="fr-FR" b="1" dirty="0" err="1" smtClean="0">
                <a:solidFill>
                  <a:schemeClr val="accent6"/>
                </a:solidFill>
              </a:rPr>
              <a:t>s</a:t>
            </a:r>
            <a:r>
              <a:rPr lang="fr-FR" b="1" dirty="0" smtClean="0">
                <a:solidFill>
                  <a:schemeClr val="accent6"/>
                </a:solidFill>
              </a:rPr>
              <a:t> </a:t>
            </a:r>
            <a:r>
              <a:rPr lang="fr-FR" b="1" dirty="0" err="1">
                <a:solidFill>
                  <a:schemeClr val="accent6"/>
                </a:solidFill>
              </a:rPr>
              <a:t>internationaux.les</a:t>
            </a:r>
            <a:endParaRPr lang="fr-FR" b="1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200" b="1" i="1" u="sng" dirty="0" err="1"/>
              <a:t>Welcome</a:t>
            </a:r>
            <a:r>
              <a:rPr lang="fr-FR" sz="2200" b="1" i="1" u="sng" dirty="0"/>
              <a:t> Desk Direction Relations Internationales </a:t>
            </a:r>
            <a:r>
              <a:rPr lang="fr-FR" sz="2200" b="1" dirty="0"/>
              <a:t>: </a:t>
            </a:r>
            <a:endParaRPr lang="fr-FR" sz="2200" b="1" dirty="0" smtClean="0"/>
          </a:p>
          <a:p>
            <a:pPr>
              <a:buFont typeface="Calibri" panose="020F0502020204030204" pitchFamily="34" charset="0"/>
              <a:buChar char="ꟷ"/>
            </a:pPr>
            <a:r>
              <a:rPr lang="fr-FR" sz="2200" dirty="0" smtClean="0"/>
              <a:t>Accueil</a:t>
            </a:r>
            <a:r>
              <a:rPr lang="fr-FR" sz="2200" dirty="0"/>
              <a:t>, information et aide dans les démarches (visas, CPAM, CAF, etc.), intégration et bien être des </a:t>
            </a:r>
            <a:r>
              <a:rPr lang="fr-FR" sz="2200" dirty="0" err="1" smtClean="0"/>
              <a:t>étudiant⸱e⸱s</a:t>
            </a:r>
            <a:r>
              <a:rPr lang="fr-FR" sz="2200" dirty="0" smtClean="0"/>
              <a:t> </a:t>
            </a:r>
            <a:r>
              <a:rPr lang="fr-FR" sz="2200" dirty="0" err="1" smtClean="0"/>
              <a:t>internationaux.les</a:t>
            </a:r>
            <a:endParaRPr lang="fr-FR" sz="2200" dirty="0" smtClean="0"/>
          </a:p>
          <a:p>
            <a:pPr>
              <a:buFont typeface="Wingdings" panose="05000000000000000000" pitchFamily="2" charset="2"/>
              <a:buChar char="à"/>
            </a:pPr>
            <a:r>
              <a:rPr lang="fr-FR" sz="2200" dirty="0" smtClean="0">
                <a:solidFill>
                  <a:schemeClr val="accent5"/>
                </a:solidFill>
              </a:rPr>
              <a:t>Contact </a:t>
            </a:r>
            <a:r>
              <a:rPr lang="fr-FR" sz="2200" dirty="0">
                <a:solidFill>
                  <a:schemeClr val="accent5"/>
                </a:solidFill>
              </a:rPr>
              <a:t>: </a:t>
            </a:r>
            <a:r>
              <a:rPr lang="fr-FR" sz="2200" u="sng" dirty="0" smtClean="0">
                <a:solidFill>
                  <a:schemeClr val="accent5"/>
                </a:solidFill>
                <a:hlinkClick r:id="rId2"/>
              </a:rPr>
              <a:t>ines.frighetto@u-bordeaux-montaigne.fr</a:t>
            </a:r>
            <a:endParaRPr lang="fr-FR" sz="2200" u="sng" dirty="0" smtClean="0">
              <a:solidFill>
                <a:schemeClr val="accent5"/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endParaRPr lang="fr-FR" sz="2200" u="sng" dirty="0">
              <a:solidFill>
                <a:schemeClr val="accent5"/>
              </a:solidFill>
            </a:endParaRPr>
          </a:p>
          <a:p>
            <a:r>
              <a:rPr lang="fr-FR" sz="2200" b="1" i="1" u="sng" dirty="0"/>
              <a:t>Guide des </a:t>
            </a:r>
            <a:r>
              <a:rPr lang="fr-FR" sz="2200" b="1" i="1" u="sng" dirty="0" err="1" smtClean="0"/>
              <a:t>étudiant</a:t>
            </a:r>
            <a:r>
              <a:rPr lang="fr-FR" sz="2200" b="1" i="1" u="sng" dirty="0" err="1" smtClean="0"/>
              <a:t>⸱</a:t>
            </a:r>
            <a:r>
              <a:rPr lang="fr-FR" sz="2200" b="1" i="1" u="sng" dirty="0" err="1"/>
              <a:t>e⸱</a:t>
            </a:r>
            <a:r>
              <a:rPr lang="fr-FR" sz="2200" b="1" i="1" u="sng" dirty="0" err="1" smtClean="0"/>
              <a:t>s</a:t>
            </a:r>
            <a:r>
              <a:rPr lang="fr-FR" sz="2200" b="1" i="1" u="sng" dirty="0" smtClean="0"/>
              <a:t> </a:t>
            </a:r>
            <a:r>
              <a:rPr lang="fr-FR" sz="2200" b="1" i="1" u="sng" dirty="0"/>
              <a:t>internationaux </a:t>
            </a:r>
            <a:r>
              <a:rPr lang="fr-FR" sz="2200" b="1" i="1" u="sng" dirty="0"/>
              <a:t>: </a:t>
            </a:r>
            <a:endParaRPr lang="fr-FR" sz="2200" b="1" i="1" u="sng" dirty="0" smtClean="0"/>
          </a:p>
          <a:p>
            <a:pPr marL="0" indent="0">
              <a:buNone/>
            </a:pPr>
            <a:r>
              <a:rPr lang="fr-FR" sz="22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sz="2200" dirty="0" smtClean="0">
                <a:solidFill>
                  <a:schemeClr val="accent5"/>
                </a:solidFill>
              </a:rPr>
              <a:t>https</a:t>
            </a:r>
            <a:r>
              <a:rPr lang="fr-FR" sz="2200" dirty="0">
                <a:solidFill>
                  <a:schemeClr val="accent5"/>
                </a:solidFill>
              </a:rPr>
              <a:t>://www.u-bordeaux-montaigne.fr/fr/international/mobilite-internationale/vous-etes-etudiant/etudiant_etranger_en_mobilite_sur_programme/vie-etudiante-et-culture.html</a:t>
            </a:r>
            <a:endParaRPr lang="fr-FR" sz="2200" dirty="0" smtClean="0">
              <a:solidFill>
                <a:schemeClr val="accent5"/>
              </a:solidFill>
            </a:endParaRPr>
          </a:p>
          <a:p>
            <a:endParaRPr lang="fr-FR" sz="2200" b="1" i="1" u="sng" dirty="0"/>
          </a:p>
          <a:p>
            <a:r>
              <a:rPr lang="fr-FR" sz="2400" b="1" i="1" u="sng" dirty="0"/>
              <a:t>Buddy system/parrainage </a:t>
            </a:r>
            <a:r>
              <a:rPr lang="fr-FR" sz="2400" dirty="0"/>
              <a:t>: </a:t>
            </a:r>
            <a:endParaRPr lang="fr-FR" sz="2400" dirty="0" smtClean="0"/>
          </a:p>
          <a:p>
            <a:pPr>
              <a:buFont typeface="Calibri" panose="020F0502020204030204" pitchFamily="34" charset="0"/>
              <a:buChar char="ꟷ"/>
            </a:pPr>
            <a:r>
              <a:rPr lang="fr-FR" sz="2400" dirty="0" smtClean="0"/>
              <a:t>Plateforme </a:t>
            </a:r>
            <a:r>
              <a:rPr lang="fr-FR" sz="2400" dirty="0"/>
              <a:t>qui permet aux </a:t>
            </a:r>
            <a:r>
              <a:rPr lang="fr-FR" sz="2400" dirty="0" err="1" smtClean="0"/>
              <a:t>étudiant⸱e⸱s</a:t>
            </a:r>
            <a:r>
              <a:rPr lang="fr-FR" sz="2400" dirty="0" smtClean="0"/>
              <a:t> </a:t>
            </a:r>
            <a:r>
              <a:rPr lang="fr-FR" sz="2400" dirty="0" err="1"/>
              <a:t>internationaux.les</a:t>
            </a:r>
            <a:r>
              <a:rPr lang="fr-FR" sz="2400" dirty="0"/>
              <a:t> d'être mis en contact avec des </a:t>
            </a:r>
            <a:r>
              <a:rPr lang="fr-FR" sz="2400" dirty="0" err="1" smtClean="0"/>
              <a:t>étudiant⸱e⸱s</a:t>
            </a:r>
            <a:r>
              <a:rPr lang="fr-FR" sz="2400" dirty="0" smtClean="0"/>
              <a:t> </a:t>
            </a:r>
            <a:r>
              <a:rPr lang="fr-FR" sz="2400" dirty="0"/>
              <a:t>de l'Université Bordeaux </a:t>
            </a:r>
            <a:r>
              <a:rPr lang="fr-FR" sz="2400" dirty="0" smtClean="0"/>
              <a:t>Montaigne.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L</a:t>
            </a:r>
            <a:r>
              <a:rPr lang="fr-FR" sz="2400" dirty="0" smtClean="0">
                <a:solidFill>
                  <a:schemeClr val="accent5"/>
                </a:solidFill>
              </a:rPr>
              <a:t>a </a:t>
            </a:r>
            <a:r>
              <a:rPr lang="fr-FR" sz="2400" dirty="0">
                <a:solidFill>
                  <a:schemeClr val="accent5"/>
                </a:solidFill>
              </a:rPr>
              <a:t>plateforme </a:t>
            </a:r>
            <a:r>
              <a:rPr lang="fr-FR" sz="2400" dirty="0">
                <a:solidFill>
                  <a:schemeClr val="accent5"/>
                </a:solidFill>
                <a:hlinkClick r:id="rId3"/>
              </a:rPr>
              <a:t>TANDEM</a:t>
            </a:r>
            <a:r>
              <a:rPr lang="fr-FR" sz="2400" dirty="0">
                <a:solidFill>
                  <a:schemeClr val="accent5"/>
                </a:solidFill>
              </a:rPr>
              <a:t>.</a:t>
            </a:r>
            <a:endParaRPr lang="fr-FR" sz="2200" u="sng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175265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772816"/>
            <a:ext cx="8368145" cy="4353347"/>
          </a:xfrm>
        </p:spPr>
        <p:txBody>
          <a:bodyPr/>
          <a:lstStyle/>
          <a:p>
            <a:r>
              <a:rPr lang="fr-FR" b="1" i="1" u="sng" dirty="0"/>
              <a:t>Guide les indispensables de ma vie étudiante </a:t>
            </a:r>
            <a:r>
              <a:rPr lang="fr-FR" dirty="0"/>
              <a:t>(disponible à l’accueil général, dans les UFR ou en téléchargement: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>
                <a:hlinkClick r:id="rId2"/>
              </a:rPr>
              <a:t>https</a:t>
            </a:r>
            <a:r>
              <a:rPr lang="fr-FR" dirty="0">
                <a:hlinkClick r:id="rId2"/>
              </a:rPr>
              <a:t>://etu.u-bordeaux-montaigne.fr/fr/news/initiatives-et-vie-etudiantes/aide-sociale-de-l-universite-ex-fsdie.html</a:t>
            </a: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6"/>
                </a:solidFill>
              </a:rPr>
              <a:t>Plus d’informations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4B60EDC-0FAB-438F-9FB6-55AB2077C0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585" y="1484784"/>
            <a:ext cx="2106887" cy="4353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59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B133B5-9C9D-47E4-9937-4874811C1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5763"/>
            <a:ext cx="10959008" cy="1008112"/>
          </a:xfrm>
        </p:spPr>
        <p:txBody>
          <a:bodyPr/>
          <a:lstStyle/>
          <a:p>
            <a:r>
              <a:rPr lang="fr-FR" b="1" dirty="0">
                <a:solidFill>
                  <a:schemeClr val="accent6"/>
                </a:solidFill>
              </a:rPr>
              <a:t>Sommaire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393C00-5E2B-47C9-BE39-F363F930D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71418"/>
            <a:ext cx="10972800" cy="5615709"/>
          </a:xfrm>
        </p:spPr>
        <p:txBody>
          <a:bodyPr>
            <a:normAutofit fontScale="47500" lnSpcReduction="20000"/>
          </a:bodyPr>
          <a:lstStyle/>
          <a:p>
            <a:r>
              <a:rPr lang="fr-FR" dirty="0"/>
              <a:t>Accompagnement </a:t>
            </a:r>
            <a:r>
              <a:rPr lang="fr-FR" dirty="0" smtClean="0"/>
              <a:t>social</a:t>
            </a:r>
          </a:p>
          <a:p>
            <a:endParaRPr lang="fr-FR" dirty="0"/>
          </a:p>
          <a:p>
            <a:r>
              <a:rPr lang="fr-FR" dirty="0"/>
              <a:t>Aides </a:t>
            </a:r>
            <a:r>
              <a:rPr lang="fr-FR" dirty="0" smtClean="0"/>
              <a:t>financières</a:t>
            </a:r>
          </a:p>
          <a:p>
            <a:endParaRPr lang="fr-FR" dirty="0"/>
          </a:p>
          <a:p>
            <a:r>
              <a:rPr lang="fr-FR" dirty="0"/>
              <a:t>Aides </a:t>
            </a:r>
            <a:r>
              <a:rPr lang="fr-FR" dirty="0" smtClean="0"/>
              <a:t>informatiques</a:t>
            </a:r>
          </a:p>
          <a:p>
            <a:endParaRPr lang="fr-FR" dirty="0"/>
          </a:p>
          <a:p>
            <a:r>
              <a:rPr lang="fr-FR" dirty="0"/>
              <a:t>Aides </a:t>
            </a:r>
            <a:r>
              <a:rPr lang="fr-FR" dirty="0" smtClean="0"/>
              <a:t>alimentaires</a:t>
            </a:r>
          </a:p>
          <a:p>
            <a:endParaRPr lang="fr-FR" dirty="0"/>
          </a:p>
          <a:p>
            <a:r>
              <a:rPr lang="fr-FR" dirty="0"/>
              <a:t>Protections </a:t>
            </a:r>
            <a:r>
              <a:rPr lang="fr-FR" dirty="0" smtClean="0"/>
              <a:t>périodiques</a:t>
            </a:r>
          </a:p>
          <a:p>
            <a:endParaRPr lang="fr-FR" dirty="0"/>
          </a:p>
          <a:p>
            <a:r>
              <a:rPr lang="fr-FR" dirty="0"/>
              <a:t>Autres </a:t>
            </a:r>
            <a:r>
              <a:rPr lang="fr-FR" dirty="0" smtClean="0"/>
              <a:t>aides</a:t>
            </a:r>
          </a:p>
          <a:p>
            <a:endParaRPr lang="fr-FR" dirty="0"/>
          </a:p>
          <a:p>
            <a:r>
              <a:rPr lang="fr-FR" dirty="0" smtClean="0"/>
              <a:t>Logement</a:t>
            </a:r>
          </a:p>
          <a:p>
            <a:endParaRPr lang="fr-FR" dirty="0"/>
          </a:p>
          <a:p>
            <a:r>
              <a:rPr lang="fr-FR" dirty="0" smtClean="0"/>
              <a:t>Handicap</a:t>
            </a:r>
          </a:p>
          <a:p>
            <a:endParaRPr lang="fr-FR" dirty="0"/>
          </a:p>
          <a:p>
            <a:r>
              <a:rPr lang="fr-FR" dirty="0" smtClean="0"/>
              <a:t>Santé</a:t>
            </a:r>
          </a:p>
          <a:p>
            <a:endParaRPr lang="fr-FR" dirty="0"/>
          </a:p>
          <a:p>
            <a:r>
              <a:rPr lang="fr-FR" dirty="0" smtClean="0"/>
              <a:t>VSS</a:t>
            </a:r>
          </a:p>
          <a:p>
            <a:endParaRPr lang="fr-FR" dirty="0"/>
          </a:p>
          <a:p>
            <a:r>
              <a:rPr lang="fr-FR" dirty="0"/>
              <a:t>Lien </a:t>
            </a:r>
            <a:r>
              <a:rPr lang="fr-FR" dirty="0" smtClean="0"/>
              <a:t>social</a:t>
            </a:r>
          </a:p>
          <a:p>
            <a:endParaRPr lang="fr-FR" dirty="0"/>
          </a:p>
          <a:p>
            <a:r>
              <a:rPr lang="fr-FR" dirty="0"/>
              <a:t>Etudiant.e.s </a:t>
            </a:r>
            <a:r>
              <a:rPr lang="fr-FR" dirty="0" err="1" smtClean="0"/>
              <a:t>internationaux.les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2061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6496" y="177414"/>
            <a:ext cx="10959008" cy="1008112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Accompagnement social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243715"/>
            <a:ext cx="10972800" cy="5497907"/>
          </a:xfrm>
        </p:spPr>
        <p:txBody>
          <a:bodyPr>
            <a:noAutofit/>
          </a:bodyPr>
          <a:lstStyle/>
          <a:p>
            <a:r>
              <a:rPr lang="fr-FR" sz="1800" b="1" dirty="0"/>
              <a:t>Ecoute</a:t>
            </a:r>
            <a:r>
              <a:rPr lang="fr-FR" sz="1800" dirty="0"/>
              <a:t>, </a:t>
            </a:r>
            <a:r>
              <a:rPr lang="fr-FR" sz="1800" b="1" dirty="0"/>
              <a:t>diagnostic</a:t>
            </a:r>
            <a:r>
              <a:rPr lang="fr-FR" sz="1800" dirty="0"/>
              <a:t> et mise en place d’un </a:t>
            </a:r>
            <a:r>
              <a:rPr lang="fr-FR" sz="1800" dirty="0" smtClean="0"/>
              <a:t>projet de </a:t>
            </a:r>
            <a:r>
              <a:rPr lang="fr-FR" sz="1800" b="1" dirty="0" smtClean="0"/>
              <a:t>suivi </a:t>
            </a:r>
            <a:r>
              <a:rPr lang="fr-FR" sz="1800" b="1" dirty="0"/>
              <a:t>personnalisé</a:t>
            </a:r>
            <a:r>
              <a:rPr lang="fr-FR" sz="1800" dirty="0"/>
              <a:t>, sur la base des </a:t>
            </a:r>
            <a:r>
              <a:rPr lang="fr-FR" sz="1800" b="1" dirty="0"/>
              <a:t>besoins</a:t>
            </a:r>
            <a:r>
              <a:rPr lang="fr-FR" sz="1800" dirty="0"/>
              <a:t> et </a:t>
            </a:r>
            <a:r>
              <a:rPr lang="fr-FR" sz="1800" b="1" dirty="0"/>
              <a:t>souhaits</a:t>
            </a:r>
            <a:r>
              <a:rPr lang="fr-FR" sz="1800" dirty="0"/>
              <a:t> de </a:t>
            </a:r>
            <a:r>
              <a:rPr lang="fr-FR" sz="1800" dirty="0" smtClean="0"/>
              <a:t>l’</a:t>
            </a:r>
            <a:r>
              <a:rPr lang="fr-FR" sz="1800" dirty="0" err="1" smtClean="0"/>
              <a:t>étudiant</a:t>
            </a:r>
            <a:r>
              <a:rPr lang="fr-FR" sz="1800" dirty="0" err="1" smtClean="0">
                <a:ea typeface="Arial"/>
                <a:cs typeface="Arial"/>
                <a:sym typeface="Arial"/>
              </a:rPr>
              <a:t>⸱</a:t>
            </a:r>
            <a:r>
              <a:rPr lang="fr-FR" sz="1800" dirty="0" err="1" smtClean="0"/>
              <a:t>e</a:t>
            </a:r>
            <a:r>
              <a:rPr lang="fr-FR" sz="1800" dirty="0"/>
              <a:t>, dans le but </a:t>
            </a:r>
            <a:r>
              <a:rPr lang="fr-FR" sz="1800" b="1" dirty="0"/>
              <a:t>d’améliorer</a:t>
            </a:r>
            <a:r>
              <a:rPr lang="fr-FR" sz="1800" dirty="0"/>
              <a:t> sa situation </a:t>
            </a:r>
            <a:endParaRPr lang="fr-FR" sz="1800" dirty="0" smtClean="0"/>
          </a:p>
          <a:p>
            <a:endParaRPr lang="fr-FR" sz="1800" dirty="0" smtClean="0"/>
          </a:p>
          <a:p>
            <a:r>
              <a:rPr lang="fr-FR" sz="1800" b="1" dirty="0" smtClean="0"/>
              <a:t>Axes</a:t>
            </a:r>
            <a:r>
              <a:rPr lang="fr-FR" sz="1800" dirty="0" smtClean="0"/>
              <a:t> </a:t>
            </a:r>
            <a:r>
              <a:rPr lang="fr-FR" sz="1800" dirty="0"/>
              <a:t>de l’accompagnement : </a:t>
            </a:r>
            <a:r>
              <a:rPr lang="fr-FR" sz="1800" b="1" dirty="0"/>
              <a:t>accès aux droits</a:t>
            </a:r>
            <a:r>
              <a:rPr lang="fr-FR" sz="1800" dirty="0"/>
              <a:t> (aide dans les démarches administratives), </a:t>
            </a:r>
            <a:r>
              <a:rPr lang="fr-FR" sz="1800" b="1" dirty="0"/>
              <a:t>logement</a:t>
            </a:r>
            <a:r>
              <a:rPr lang="fr-FR" sz="1800" dirty="0"/>
              <a:t>, </a:t>
            </a:r>
            <a:r>
              <a:rPr lang="fr-FR" sz="1800" b="1" dirty="0"/>
              <a:t>emploi</a:t>
            </a:r>
            <a:r>
              <a:rPr lang="fr-FR" sz="1800" dirty="0"/>
              <a:t>, </a:t>
            </a:r>
            <a:r>
              <a:rPr lang="fr-FR" sz="1800" b="1" dirty="0"/>
              <a:t>gestion du budget</a:t>
            </a:r>
            <a:r>
              <a:rPr lang="fr-FR" sz="1800" dirty="0"/>
              <a:t>, </a:t>
            </a:r>
            <a:r>
              <a:rPr lang="fr-FR" sz="1800" b="1" dirty="0"/>
              <a:t>mobilités</a:t>
            </a:r>
            <a:r>
              <a:rPr lang="fr-FR" sz="1800" dirty="0"/>
              <a:t>, </a:t>
            </a:r>
            <a:r>
              <a:rPr lang="fr-FR" sz="1800" b="1" dirty="0"/>
              <a:t>lien social</a:t>
            </a:r>
            <a:r>
              <a:rPr lang="fr-FR" sz="1800" dirty="0"/>
              <a:t>, </a:t>
            </a:r>
            <a:r>
              <a:rPr lang="fr-FR" sz="1800" b="1" dirty="0" smtClean="0"/>
              <a:t>bien-être</a:t>
            </a:r>
            <a:r>
              <a:rPr lang="fr-FR" sz="1800" dirty="0"/>
              <a:t>, </a:t>
            </a:r>
            <a:r>
              <a:rPr lang="fr-FR" sz="1800" b="1" dirty="0" smtClean="0"/>
              <a:t>coaching</a:t>
            </a:r>
          </a:p>
          <a:p>
            <a:endParaRPr lang="fr-FR" sz="1800" dirty="0"/>
          </a:p>
          <a:p>
            <a:r>
              <a:rPr lang="fr-FR" sz="1800" b="1" i="1" u="sng" dirty="0"/>
              <a:t>Contacts : </a:t>
            </a:r>
          </a:p>
          <a:p>
            <a:pPr lvl="2"/>
            <a:r>
              <a:rPr lang="fr-FR" sz="1800" u="sng" dirty="0"/>
              <a:t>Pour les </a:t>
            </a:r>
            <a:r>
              <a:rPr lang="fr-FR" sz="1800" u="sng" dirty="0" err="1" smtClean="0"/>
              <a:t>étudiant</a:t>
            </a:r>
            <a:r>
              <a:rPr lang="fr-FR" sz="1800" u="sng" dirty="0" err="1" smtClean="0">
                <a:ea typeface="Arial"/>
                <a:cs typeface="Arial"/>
                <a:sym typeface="Arial"/>
              </a:rPr>
              <a:t>⸱</a:t>
            </a:r>
            <a:r>
              <a:rPr lang="fr-FR" sz="1800" u="sng" dirty="0" err="1" smtClean="0"/>
              <a:t>e</a:t>
            </a:r>
            <a:r>
              <a:rPr lang="fr-FR" sz="1800" u="sng" dirty="0" err="1" smtClean="0">
                <a:ea typeface="Arial"/>
                <a:cs typeface="Arial"/>
                <a:sym typeface="Arial"/>
              </a:rPr>
              <a:t>⸱</a:t>
            </a:r>
            <a:r>
              <a:rPr lang="fr-FR" sz="1800" u="sng" dirty="0" err="1" smtClean="0"/>
              <a:t>s</a:t>
            </a:r>
            <a:r>
              <a:rPr lang="fr-FR" sz="1800" u="sng" dirty="0" smtClean="0"/>
              <a:t> </a:t>
            </a:r>
            <a:r>
              <a:rPr lang="fr-FR" sz="1800" u="sng" dirty="0"/>
              <a:t>migrants, demandeurs d’asile ou inscrits en DAEU</a:t>
            </a:r>
            <a:r>
              <a:rPr lang="fr-FR" sz="1800" dirty="0"/>
              <a:t> : </a:t>
            </a:r>
            <a:r>
              <a:rPr lang="fr-FR" sz="1800" dirty="0">
                <a:solidFill>
                  <a:schemeClr val="accent1"/>
                </a:solidFill>
              </a:rPr>
              <a:t>julie.lesuaud@u-bordeaux-montaigne.fr </a:t>
            </a:r>
          </a:p>
          <a:p>
            <a:pPr lvl="2"/>
            <a:r>
              <a:rPr lang="fr-FR" sz="1800" dirty="0"/>
              <a:t>Pour les </a:t>
            </a:r>
            <a:r>
              <a:rPr lang="fr-FR" sz="1800" dirty="0" err="1" smtClean="0"/>
              <a:t>étudiant⸱e⸱s</a:t>
            </a:r>
            <a:r>
              <a:rPr lang="fr-FR" sz="1800" dirty="0" smtClean="0"/>
              <a:t> </a:t>
            </a:r>
            <a:r>
              <a:rPr lang="fr-FR" sz="1800" dirty="0"/>
              <a:t>suivis par l’ESE: </a:t>
            </a:r>
            <a:r>
              <a:rPr lang="fr-FR" sz="1800" dirty="0">
                <a:solidFill>
                  <a:schemeClr val="accent1"/>
                </a:solidFill>
              </a:rPr>
              <a:t>joelle.robillard@u-bordeaux.fr</a:t>
            </a:r>
          </a:p>
          <a:p>
            <a:pPr lvl="2"/>
            <a:r>
              <a:rPr lang="fr-FR" sz="1800" dirty="0"/>
              <a:t>Pour tous les </a:t>
            </a:r>
            <a:r>
              <a:rPr lang="fr-FR" sz="1800" dirty="0" err="1" smtClean="0"/>
              <a:t>étudiant⸱e⸱s</a:t>
            </a:r>
            <a:r>
              <a:rPr lang="fr-FR" sz="1800" dirty="0" smtClean="0"/>
              <a:t> </a:t>
            </a:r>
            <a:r>
              <a:rPr lang="fr-FR" sz="1800" dirty="0"/>
              <a:t>: Service social du CROUS (rdv en ligne depuis le site du CROUS: </a:t>
            </a:r>
            <a:r>
              <a:rPr lang="fr-FR" sz="1800" dirty="0">
                <a:solidFill>
                  <a:schemeClr val="accent1"/>
                </a:solidFill>
              </a:rPr>
              <a:t>https://www.crous-bordeaux.fr / rubrique Social / Prendre </a:t>
            </a:r>
            <a:r>
              <a:rPr lang="fr-FR" sz="1800" dirty="0" smtClean="0">
                <a:solidFill>
                  <a:schemeClr val="accent1"/>
                </a:solidFill>
              </a:rPr>
              <a:t>RDV</a:t>
            </a:r>
            <a:r>
              <a:rPr lang="fr-FR" sz="1800" dirty="0" smtClean="0"/>
              <a:t>)</a:t>
            </a:r>
            <a:endParaRPr lang="fr-FR" sz="1800" dirty="0"/>
          </a:p>
          <a:p>
            <a:pPr lvl="2"/>
            <a:endParaRPr lang="fr-FR" sz="1800" dirty="0"/>
          </a:p>
          <a:p>
            <a:pPr lvl="1"/>
            <a:endParaRPr lang="fr-FR" sz="2000" dirty="0"/>
          </a:p>
          <a:p>
            <a:pPr marL="457200" lvl="1" indent="0">
              <a:buNone/>
            </a:pPr>
            <a:endParaRPr lang="fr-FR" sz="2000" dirty="0"/>
          </a:p>
          <a:p>
            <a:pPr marL="57150" indent="0">
              <a:buNone/>
            </a:pPr>
            <a:endParaRPr lang="fr-FR" sz="20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D600597-D8D0-4AF9-A1A7-F6D2DDD16A6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5" t="7438" r="9705" b="35811"/>
          <a:stretch/>
        </p:blipFill>
        <p:spPr>
          <a:xfrm>
            <a:off x="4350328" y="5125259"/>
            <a:ext cx="1616363" cy="161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761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9000"/>
            <a:lum/>
          </a:blip>
          <a:srcRect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6495" y="223170"/>
            <a:ext cx="10959008" cy="1008112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Aides financières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072" y="1169823"/>
            <a:ext cx="11951855" cy="5138613"/>
          </a:xfrm>
        </p:spPr>
        <p:txBody>
          <a:bodyPr>
            <a:normAutofit fontScale="92500" lnSpcReduction="10000"/>
          </a:bodyPr>
          <a:lstStyle/>
          <a:p>
            <a:r>
              <a:rPr lang="fr-FR" sz="1800" b="1" i="1" u="sng" dirty="0"/>
              <a:t>FSDIE Aide sociale UBM :</a:t>
            </a:r>
          </a:p>
          <a:p>
            <a:pPr lvl="1"/>
            <a:r>
              <a:rPr lang="fr-FR" sz="1800" b="1" dirty="0"/>
              <a:t>Aide financière</a:t>
            </a:r>
            <a:r>
              <a:rPr lang="fr-FR" sz="1800" dirty="0"/>
              <a:t> </a:t>
            </a:r>
            <a:r>
              <a:rPr lang="fr-FR" sz="1800" dirty="0" smtClean="0"/>
              <a:t>en numéraire ou par virement bancaire</a:t>
            </a:r>
          </a:p>
          <a:p>
            <a:pPr lvl="1"/>
            <a:r>
              <a:rPr lang="fr-FR" sz="1800" dirty="0" smtClean="0"/>
              <a:t>Tous </a:t>
            </a:r>
            <a:r>
              <a:rPr lang="fr-FR" sz="1800" dirty="0"/>
              <a:t>motifs </a:t>
            </a:r>
            <a:r>
              <a:rPr lang="fr-FR" sz="1800" b="1" dirty="0"/>
              <a:t>éligibles</a:t>
            </a:r>
            <a:r>
              <a:rPr lang="fr-FR" sz="1800" dirty="0"/>
              <a:t> : logement, alimentation, transport, dettes, santé, financement du stage obligatoire (sauf frais de déplacements non obligatoires dans le cadre d’enseignements).</a:t>
            </a:r>
          </a:p>
          <a:p>
            <a:pPr lvl="1"/>
            <a:r>
              <a:rPr lang="fr-FR" sz="1800" dirty="0" smtClean="0"/>
              <a:t>Une</a:t>
            </a:r>
            <a:r>
              <a:rPr lang="fr-FR" sz="1800" dirty="0" smtClean="0"/>
              <a:t> </a:t>
            </a:r>
            <a:r>
              <a:rPr lang="fr-FR" sz="1800" dirty="0"/>
              <a:t>commission </a:t>
            </a:r>
            <a:r>
              <a:rPr lang="fr-FR" sz="1800" dirty="0" smtClean="0"/>
              <a:t>par </a:t>
            </a:r>
            <a:r>
              <a:rPr lang="fr-FR" sz="1800" b="1" dirty="0"/>
              <a:t>mois</a:t>
            </a:r>
            <a:r>
              <a:rPr lang="fr-FR" sz="1800" dirty="0"/>
              <a:t> (aide d’urgence possible entre deux </a:t>
            </a:r>
            <a:r>
              <a:rPr lang="fr-FR" sz="1800" dirty="0" smtClean="0"/>
              <a:t>commissions, sur demande des travailleurs sociaux)</a:t>
            </a:r>
            <a:endParaRPr lang="fr-FR" sz="1800" dirty="0"/>
          </a:p>
          <a:p>
            <a:pPr lvl="1"/>
            <a:r>
              <a:rPr lang="fr-FR" sz="1800" dirty="0"/>
              <a:t>Procédure </a:t>
            </a:r>
            <a:r>
              <a:rPr lang="fr-FR" sz="1800" b="1" dirty="0"/>
              <a:t>dématérialisée</a:t>
            </a:r>
            <a:r>
              <a:rPr lang="fr-FR" sz="1800" dirty="0"/>
              <a:t> </a:t>
            </a:r>
            <a:r>
              <a:rPr lang="fr-FR" sz="1800" dirty="0" smtClean="0"/>
              <a:t>:</a:t>
            </a:r>
            <a:endParaRPr lang="fr-FR" sz="1800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fr-FR" sz="1800" dirty="0">
                <a:sym typeface="Wingdings" panose="05000000000000000000" pitchFamily="2" charset="2"/>
              </a:rPr>
              <a:t>	</a:t>
            </a:r>
            <a:r>
              <a:rPr lang="fr-FR" sz="18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fr-FR" sz="1800" dirty="0">
                <a:solidFill>
                  <a:schemeClr val="accent1"/>
                </a:solidFill>
                <a:sym typeface="Wingdings" panose="05000000000000000000" pitchFamily="2" charset="2"/>
              </a:rPr>
              <a:t>https://etu.u-bordeaux-montaigne.fr/fr/vie-de-campus/aides-financieres.html</a:t>
            </a:r>
            <a:endParaRPr lang="fr-FR" sz="1800" dirty="0">
              <a:solidFill>
                <a:schemeClr val="accent1"/>
              </a:solidFill>
            </a:endParaRPr>
          </a:p>
          <a:p>
            <a:pPr lvl="1"/>
            <a:r>
              <a:rPr lang="fr-FR" sz="1800" b="1" dirty="0" smtClean="0">
                <a:solidFill>
                  <a:srgbClr val="FF0000"/>
                </a:solidFill>
              </a:rPr>
              <a:t>! Evaluation </a:t>
            </a:r>
            <a:r>
              <a:rPr lang="fr-FR" sz="1800" b="1" dirty="0">
                <a:solidFill>
                  <a:srgbClr val="FF0000"/>
                </a:solidFill>
              </a:rPr>
              <a:t>sociale </a:t>
            </a:r>
            <a:r>
              <a:rPr lang="fr-FR" sz="1800" b="1" dirty="0" smtClean="0">
                <a:solidFill>
                  <a:srgbClr val="FF0000"/>
                </a:solidFill>
              </a:rPr>
              <a:t>obligatoire !</a:t>
            </a:r>
            <a:endParaRPr lang="fr-FR" sz="1800" b="1" dirty="0">
              <a:solidFill>
                <a:srgbClr val="FF0000"/>
              </a:solidFill>
            </a:endParaRPr>
          </a:p>
          <a:p>
            <a:pPr lvl="1"/>
            <a:r>
              <a:rPr lang="fr-FR" sz="1800" dirty="0"/>
              <a:t>Des questions? Besoin d’aide ? </a:t>
            </a:r>
            <a:endParaRPr lang="fr-FR" sz="1800" dirty="0" smtClean="0"/>
          </a:p>
          <a:p>
            <a:pPr marL="457200" lvl="1" indent="0">
              <a:buNone/>
            </a:pPr>
            <a:r>
              <a:rPr lang="fr-FR" sz="1800" dirty="0" smtClean="0">
                <a:sym typeface="Wingdings" panose="05000000000000000000" pitchFamily="2" charset="2"/>
              </a:rPr>
              <a:t>	</a:t>
            </a:r>
            <a:r>
              <a:rPr lang="fr-FR" sz="18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fr-FR" sz="1800" dirty="0" smtClean="0">
                <a:solidFill>
                  <a:schemeClr val="accent1"/>
                </a:solidFill>
              </a:rPr>
              <a:t>05.57.12.46.25 </a:t>
            </a:r>
            <a:endParaRPr lang="fr-FR" sz="1800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r>
              <a:rPr lang="fr-FR" sz="1800" dirty="0" smtClean="0">
                <a:sym typeface="Wingdings" panose="05000000000000000000" pitchFamily="2" charset="2"/>
              </a:rPr>
              <a:t>	</a:t>
            </a:r>
            <a:r>
              <a:rPr lang="fr-FR" sz="18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fr-FR" sz="1800" dirty="0" smtClean="0">
                <a:solidFill>
                  <a:schemeClr val="accent1"/>
                </a:solidFill>
              </a:rPr>
              <a:t>accueil@u-bordeaux-montaigne.fr </a:t>
            </a:r>
            <a:endParaRPr lang="fr-FR" sz="1800" dirty="0" smtClean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fr-FR" sz="1800" b="1" dirty="0"/>
          </a:p>
          <a:p>
            <a:r>
              <a:rPr lang="fr-FR" sz="1800" b="1" i="1" u="sng" dirty="0"/>
              <a:t>Dispositifs du CROUS</a:t>
            </a:r>
          </a:p>
          <a:p>
            <a:pPr lvl="1"/>
            <a:r>
              <a:rPr lang="fr-FR" sz="1800" b="1" u="sng" dirty="0"/>
              <a:t>Bourses sur critères sociaux</a:t>
            </a:r>
            <a:r>
              <a:rPr lang="fr-FR" sz="1800" u="sng" dirty="0"/>
              <a:t> </a:t>
            </a:r>
            <a:r>
              <a:rPr lang="fr-FR" sz="1800" dirty="0"/>
              <a:t>: Demande à faire du 20 janvier au 15 mai chaque année via le dossier social étudiant : </a:t>
            </a:r>
            <a:r>
              <a:rPr lang="fr-FR" sz="1800" u="sng" dirty="0">
                <a:solidFill>
                  <a:schemeClr val="accent1"/>
                </a:solidFill>
              </a:rPr>
              <a:t>https://www.messervices.etudiant.gouv.fr</a:t>
            </a:r>
            <a:endParaRPr lang="fr-FR" sz="1800" dirty="0">
              <a:solidFill>
                <a:schemeClr val="accent1"/>
              </a:solidFill>
            </a:endParaRPr>
          </a:p>
          <a:p>
            <a:pPr lvl="1"/>
            <a:r>
              <a:rPr lang="fr-FR" sz="1800" b="1" u="sng" dirty="0"/>
              <a:t>Aides spécifiques annuelles ou ponctuelles du CROUS</a:t>
            </a:r>
            <a:r>
              <a:rPr lang="fr-FR" sz="1800" dirty="0"/>
              <a:t>: pour des </a:t>
            </a:r>
            <a:r>
              <a:rPr lang="fr-FR" sz="1800" dirty="0" err="1" smtClean="0"/>
              <a:t>étudiant⸱e⸱s</a:t>
            </a:r>
            <a:r>
              <a:rPr lang="fr-FR" sz="1800" dirty="0" smtClean="0"/>
              <a:t> </a:t>
            </a:r>
            <a:r>
              <a:rPr lang="fr-FR" sz="1800" dirty="0"/>
              <a:t>en situation d’autonomie avérée ou non, pour une situation se présentant au cours de l'année universitaire. Plus d’infos : </a:t>
            </a:r>
            <a:r>
              <a:rPr lang="fr-FR" sz="1800" u="sng" dirty="0">
                <a:solidFill>
                  <a:schemeClr val="accent1"/>
                </a:solidFill>
              </a:rPr>
              <a:t>https://www.crous-bordeaux.fr</a:t>
            </a:r>
            <a:r>
              <a:rPr lang="fr-FR" sz="1800" dirty="0">
                <a:solidFill>
                  <a:schemeClr val="accent1"/>
                </a:solidFill>
              </a:rPr>
              <a:t> / rubrique Bourses / Aides spécifiques</a:t>
            </a:r>
          </a:p>
          <a:p>
            <a:endParaRPr lang="fr-FR" sz="1800" dirty="0"/>
          </a:p>
          <a:p>
            <a:pPr lvl="1"/>
            <a:endParaRPr lang="fr-FR" sz="2000" dirty="0"/>
          </a:p>
          <a:p>
            <a:pPr marL="457200" lvl="1" indent="0">
              <a:buNone/>
            </a:pPr>
            <a:endParaRPr lang="fr-FR" sz="2000" dirty="0"/>
          </a:p>
          <a:p>
            <a:pPr marL="57150" indent="0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3370355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9000"/>
            <a:lum/>
          </a:blip>
          <a:srcRect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392" y="291944"/>
            <a:ext cx="10959008" cy="1008112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Aides informatiques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394691"/>
            <a:ext cx="10972800" cy="5070763"/>
          </a:xfrm>
        </p:spPr>
        <p:txBody>
          <a:bodyPr>
            <a:normAutofit fontScale="92500" lnSpcReduction="10000"/>
          </a:bodyPr>
          <a:lstStyle/>
          <a:p>
            <a:r>
              <a:rPr lang="fr-FR" sz="2800" b="1" i="1" u="sng" dirty="0"/>
              <a:t>Prêt de PC pour 1 an reconductible </a:t>
            </a:r>
            <a:r>
              <a:rPr lang="fr-FR" sz="2800" dirty="0"/>
              <a:t>(pour les </a:t>
            </a:r>
            <a:r>
              <a:rPr lang="fr-FR" sz="2800" dirty="0" smtClean="0"/>
              <a:t>primo-</a:t>
            </a:r>
            <a:r>
              <a:rPr lang="fr-FR" sz="2800" dirty="0" err="1" smtClean="0"/>
              <a:t>entrant.e.s</a:t>
            </a:r>
            <a:r>
              <a:rPr lang="fr-FR" sz="2800" dirty="0" smtClean="0"/>
              <a:t> </a:t>
            </a:r>
            <a:r>
              <a:rPr lang="fr-FR" sz="2800" dirty="0" err="1" smtClean="0"/>
              <a:t>boursier.e.s</a:t>
            </a:r>
            <a:r>
              <a:rPr lang="fr-FR" sz="2800" dirty="0" smtClean="0"/>
              <a:t> </a:t>
            </a:r>
            <a:r>
              <a:rPr lang="fr-FR" sz="2800" dirty="0"/>
              <a:t>ou en situation de précarité, prioritairement en L1) :</a:t>
            </a:r>
          </a:p>
          <a:p>
            <a:pPr lvl="1"/>
            <a:r>
              <a:rPr lang="fr-FR" dirty="0"/>
              <a:t>Formulaire en </a:t>
            </a:r>
            <a:r>
              <a:rPr lang="fr-FR" b="1" dirty="0"/>
              <a:t>ligne</a:t>
            </a:r>
            <a:r>
              <a:rPr lang="fr-FR" dirty="0"/>
              <a:t> sur l’ENT étudiant </a:t>
            </a:r>
          </a:p>
          <a:p>
            <a:pPr marL="457200" lvl="1" indent="0">
              <a:buNone/>
            </a:pPr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chemeClr val="accent1"/>
                </a:solidFill>
              </a:rPr>
              <a:t>https</a:t>
            </a:r>
            <a:r>
              <a:rPr lang="fr-FR" dirty="0">
                <a:solidFill>
                  <a:schemeClr val="accent1"/>
                </a:solidFill>
              </a:rPr>
              <a:t>://etu.u-bordeaux-montaigne.fr/fr/news/services-numeriques/pret-d-ordinateurs-pour-les-etudiant-e-s-de-l1.html )</a:t>
            </a:r>
          </a:p>
          <a:p>
            <a:pPr marL="457200" lvl="1" indent="0">
              <a:buNone/>
            </a:pPr>
            <a:endParaRPr lang="fr-FR" dirty="0"/>
          </a:p>
          <a:p>
            <a:r>
              <a:rPr lang="fr-FR" sz="2800" b="1" i="1" u="sng" dirty="0"/>
              <a:t>Aide sociale pour des besoins informatiques :</a:t>
            </a:r>
          </a:p>
          <a:p>
            <a:pPr lvl="1"/>
            <a:r>
              <a:rPr lang="fr-FR" dirty="0"/>
              <a:t>Sur la base d’un </a:t>
            </a:r>
            <a:r>
              <a:rPr lang="fr-FR" b="1" dirty="0"/>
              <a:t>forfait</a:t>
            </a:r>
            <a:r>
              <a:rPr lang="fr-FR" dirty="0"/>
              <a:t> : 400€ pour l’achat d’un PC ou d’une </a:t>
            </a:r>
            <a:r>
              <a:rPr lang="fr-FR" dirty="0" smtClean="0"/>
              <a:t>tablette</a:t>
            </a:r>
            <a:endParaRPr lang="fr-FR" dirty="0"/>
          </a:p>
          <a:p>
            <a:pPr lvl="1"/>
            <a:r>
              <a:rPr lang="fr-FR" b="1" dirty="0" smtClean="0">
                <a:solidFill>
                  <a:srgbClr val="FF0000"/>
                </a:solidFill>
              </a:rPr>
              <a:t>! Evaluation </a:t>
            </a:r>
            <a:r>
              <a:rPr lang="fr-FR" b="1" dirty="0">
                <a:solidFill>
                  <a:srgbClr val="FF0000"/>
                </a:solidFill>
              </a:rPr>
              <a:t>sociale </a:t>
            </a:r>
            <a:r>
              <a:rPr lang="fr-FR" b="1" dirty="0" smtClean="0">
                <a:solidFill>
                  <a:srgbClr val="FF0000"/>
                </a:solidFill>
              </a:rPr>
              <a:t>obligatoire !</a:t>
            </a:r>
            <a:br>
              <a:rPr lang="fr-FR" b="1" dirty="0" smtClean="0">
                <a:solidFill>
                  <a:srgbClr val="FF0000"/>
                </a:solidFill>
              </a:rPr>
            </a:br>
            <a:endParaRPr lang="fr-FR" b="1" dirty="0">
              <a:solidFill>
                <a:srgbClr val="FF0000"/>
              </a:solidFill>
            </a:endParaRPr>
          </a:p>
          <a:p>
            <a:pPr marL="57150" indent="0" algn="ctr">
              <a:buNone/>
            </a:pPr>
            <a:r>
              <a:rPr lang="fr-FR" sz="2800" dirty="0" smtClean="0"/>
              <a:t>-</a:t>
            </a:r>
            <a:r>
              <a:rPr lang="fr-FR" sz="2800" dirty="0" err="1" smtClean="0"/>
              <a:t>Cf</a:t>
            </a:r>
            <a:r>
              <a:rPr lang="fr-FR" sz="2800" dirty="0" smtClean="0"/>
              <a:t> </a:t>
            </a:r>
            <a:r>
              <a:rPr lang="fr-FR" sz="2800" dirty="0"/>
              <a:t>information </a:t>
            </a:r>
            <a:r>
              <a:rPr lang="fr-FR" sz="2800" dirty="0" smtClean="0"/>
              <a:t>précédente-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3865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392" y="236526"/>
            <a:ext cx="10959008" cy="1008112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Aides alimentaires et produits d’hygiène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348509"/>
            <a:ext cx="10972800" cy="5237017"/>
          </a:xfrm>
        </p:spPr>
        <p:txBody>
          <a:bodyPr>
            <a:normAutofit fontScale="47500" lnSpcReduction="20000"/>
          </a:bodyPr>
          <a:lstStyle/>
          <a:p>
            <a:r>
              <a:rPr lang="fr-FR" sz="3400" b="1" i="1" u="sng" dirty="0"/>
              <a:t>Epicerie solidaire et écologique </a:t>
            </a:r>
            <a:r>
              <a:rPr lang="fr-FR" sz="3400" dirty="0"/>
              <a:t>de la Cuvée des écolos : distribution gratuite de produits alimentaires le vendredi une fois par mois. Sur inscription.</a:t>
            </a:r>
          </a:p>
          <a:p>
            <a:pPr marL="0" indent="0">
              <a:buNone/>
            </a:pPr>
            <a:r>
              <a:rPr lang="fr-FR" sz="3400" b="1" dirty="0"/>
              <a:t>Dates</a:t>
            </a:r>
            <a:r>
              <a:rPr lang="fr-FR" sz="3400" dirty="0"/>
              <a:t> et lien </a:t>
            </a:r>
            <a:r>
              <a:rPr lang="fr-FR" sz="3400" b="1" dirty="0"/>
              <a:t>d’inscription</a:t>
            </a:r>
            <a:r>
              <a:rPr lang="fr-FR" sz="3400" dirty="0"/>
              <a:t> sur le site Internet de l’Université (Actualités)</a:t>
            </a:r>
            <a:br>
              <a:rPr lang="fr-FR" sz="3400" dirty="0"/>
            </a:br>
            <a:r>
              <a:rPr lang="fr-FR" sz="3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fr-FR" sz="3400" dirty="0" smtClean="0">
                <a:solidFill>
                  <a:schemeClr val="accent1"/>
                </a:solidFill>
              </a:rPr>
              <a:t>Contact </a:t>
            </a:r>
            <a:r>
              <a:rPr lang="fr-FR" sz="3400" dirty="0">
                <a:solidFill>
                  <a:schemeClr val="accent1"/>
                </a:solidFill>
              </a:rPr>
              <a:t>: </a:t>
            </a:r>
            <a:r>
              <a:rPr lang="fr-FR" sz="3400" u="sng" dirty="0" smtClean="0">
                <a:solidFill>
                  <a:schemeClr val="accent1"/>
                </a:solidFill>
              </a:rPr>
              <a:t>cuvee.ecolos@gmail.com</a:t>
            </a:r>
          </a:p>
          <a:p>
            <a:pPr marL="0" indent="0">
              <a:buNone/>
            </a:pPr>
            <a:endParaRPr lang="fr-FR" sz="3400" dirty="0"/>
          </a:p>
          <a:p>
            <a:r>
              <a:rPr lang="fr-FR" sz="3400" b="1" i="1" u="sng" dirty="0"/>
              <a:t>Epicerie sociale Comptoir d’Aliénor – Fédération </a:t>
            </a:r>
            <a:r>
              <a:rPr lang="fr-FR" sz="3400" b="1" i="1" u="sng" dirty="0" err="1"/>
              <a:t>Atena</a:t>
            </a:r>
            <a:r>
              <a:rPr lang="fr-FR" sz="3400" b="1" i="1" u="sng" dirty="0"/>
              <a:t> : </a:t>
            </a:r>
            <a:r>
              <a:rPr lang="fr-FR" sz="3400" dirty="0"/>
              <a:t>vente de produits à 10%-30% du prix du marché (dossier à constituer pour y accéder).</a:t>
            </a:r>
          </a:p>
          <a:p>
            <a:pPr marL="0" indent="0">
              <a:buNone/>
            </a:pPr>
            <a:r>
              <a:rPr lang="fr-FR" sz="3400" dirty="0"/>
              <a:t>Ouverte lundi-jeudi: 16h-19h et vendredi </a:t>
            </a:r>
            <a:r>
              <a:rPr lang="fr-FR" sz="3400" dirty="0" smtClean="0"/>
              <a:t>14h-17h </a:t>
            </a:r>
            <a:r>
              <a:rPr lang="fr-FR" sz="3400" dirty="0"/>
              <a:t>(Bât. B5 – campus de Talence – arrêt tram B </a:t>
            </a:r>
            <a:r>
              <a:rPr lang="fr-FR" sz="3400" dirty="0" err="1"/>
              <a:t>Peixotto</a:t>
            </a:r>
            <a:r>
              <a:rPr lang="fr-FR" sz="3400" dirty="0"/>
              <a:t>)</a:t>
            </a:r>
          </a:p>
          <a:p>
            <a:pPr marL="0" indent="0">
              <a:buNone/>
            </a:pPr>
            <a:r>
              <a:rPr lang="fr-FR" sz="3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fr-FR" sz="3400" dirty="0" smtClean="0">
                <a:solidFill>
                  <a:schemeClr val="accent1"/>
                </a:solidFill>
              </a:rPr>
              <a:t>Contact </a:t>
            </a:r>
            <a:r>
              <a:rPr lang="fr-FR" sz="3400" dirty="0">
                <a:solidFill>
                  <a:schemeClr val="accent1"/>
                </a:solidFill>
              </a:rPr>
              <a:t>: </a:t>
            </a:r>
            <a:r>
              <a:rPr lang="fr-FR" sz="3400" u="sng" dirty="0">
                <a:solidFill>
                  <a:schemeClr val="accent1"/>
                </a:solidFill>
              </a:rPr>
              <a:t>https://fede-atena.fr/le-comptoir-dalienor</a:t>
            </a:r>
            <a:r>
              <a:rPr lang="fr-FR" sz="3400" u="sng" dirty="0" smtClean="0">
                <a:solidFill>
                  <a:schemeClr val="accent1"/>
                </a:solidFill>
              </a:rPr>
              <a:t>/</a:t>
            </a:r>
          </a:p>
          <a:p>
            <a:pPr marL="0" indent="0">
              <a:buNone/>
            </a:pPr>
            <a:endParaRPr lang="fr-FR" sz="3400" u="sng" dirty="0"/>
          </a:p>
          <a:p>
            <a:r>
              <a:rPr lang="fr-FR" sz="3400" b="1" i="1" u="sng" dirty="0" err="1"/>
              <a:t>Linkee</a:t>
            </a:r>
            <a:r>
              <a:rPr lang="fr-FR" sz="3400" b="1" i="1" u="sng" dirty="0"/>
              <a:t> Bordeaux</a:t>
            </a:r>
          </a:p>
          <a:p>
            <a:pPr marL="0" indent="0">
              <a:buNone/>
            </a:pPr>
            <a:r>
              <a:rPr lang="fr-FR" sz="3400" dirty="0"/>
              <a:t>Distributions alimentaires pour les </a:t>
            </a:r>
            <a:r>
              <a:rPr lang="fr-FR" sz="3400" dirty="0" err="1" smtClean="0"/>
              <a:t>étudiant⸱e⸱s</a:t>
            </a:r>
            <a:r>
              <a:rPr lang="fr-FR" sz="3400" dirty="0" smtClean="0"/>
              <a:t> </a:t>
            </a:r>
            <a:r>
              <a:rPr lang="fr-FR" sz="3400" dirty="0"/>
              <a:t>les mardis de 19h à 20h- Jeunes Bordeaux ou les mercredis de 19h à 20h Résidence Jean Zay Talence</a:t>
            </a:r>
          </a:p>
          <a:p>
            <a:pPr marL="0" indent="0">
              <a:buNone/>
            </a:pPr>
            <a:r>
              <a:rPr lang="fr-FR" sz="3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fr-FR" sz="3400" dirty="0" smtClean="0">
                <a:solidFill>
                  <a:schemeClr val="accent1"/>
                </a:solidFill>
              </a:rPr>
              <a:t>https</a:t>
            </a:r>
            <a:r>
              <a:rPr lang="fr-FR" sz="3400" dirty="0">
                <a:solidFill>
                  <a:schemeClr val="accent1"/>
                </a:solidFill>
              </a:rPr>
              <a:t>://</a:t>
            </a:r>
            <a:r>
              <a:rPr lang="fr-FR" sz="3400" dirty="0" smtClean="0">
                <a:solidFill>
                  <a:schemeClr val="accent1"/>
                </a:solidFill>
              </a:rPr>
              <a:t>linkee.co</a:t>
            </a:r>
          </a:p>
          <a:p>
            <a:pPr marL="0" indent="0">
              <a:buNone/>
            </a:pPr>
            <a:endParaRPr lang="fr-FR" sz="3400" dirty="0"/>
          </a:p>
          <a:p>
            <a:r>
              <a:rPr lang="fr-FR" sz="3400" b="1" i="1" u="sng" dirty="0"/>
              <a:t>Frigo zéro gaspi </a:t>
            </a:r>
            <a:r>
              <a:rPr lang="fr-FR" sz="3400" dirty="0"/>
              <a:t>(en collaboration avec le CREPAQ) </a:t>
            </a:r>
            <a:endParaRPr lang="fr-FR" sz="3400" dirty="0" smtClean="0"/>
          </a:p>
          <a:p>
            <a:pPr marL="0" indent="0">
              <a:buNone/>
            </a:pPr>
            <a:r>
              <a:rPr lang="fr-FR" sz="3400" dirty="0" smtClean="0"/>
              <a:t>Possibilité </a:t>
            </a:r>
            <a:r>
              <a:rPr lang="fr-FR" sz="3400" dirty="0"/>
              <a:t>de </a:t>
            </a:r>
            <a:r>
              <a:rPr lang="fr-FR" sz="3400" b="1" dirty="0"/>
              <a:t>récupérer</a:t>
            </a:r>
            <a:r>
              <a:rPr lang="fr-FR" sz="3400" dirty="0"/>
              <a:t> ou </a:t>
            </a:r>
            <a:r>
              <a:rPr lang="fr-FR" sz="3400" dirty="0" smtClean="0"/>
              <a:t>de </a:t>
            </a:r>
            <a:r>
              <a:rPr lang="fr-FR" sz="3400" b="1" dirty="0" smtClean="0"/>
              <a:t>donner</a:t>
            </a:r>
            <a:r>
              <a:rPr lang="fr-FR" sz="3400" dirty="0" smtClean="0"/>
              <a:t> </a:t>
            </a:r>
            <a:r>
              <a:rPr lang="fr-FR" sz="3400" dirty="0"/>
              <a:t>des produits alimentaires secs ou frais (sous la galerie près du B400) </a:t>
            </a:r>
            <a:endParaRPr lang="fr-FR" sz="3400" dirty="0" smtClean="0"/>
          </a:p>
          <a:p>
            <a:endParaRPr lang="fr-FR" sz="3400" dirty="0"/>
          </a:p>
          <a:p>
            <a:r>
              <a:rPr lang="fr-FR" sz="3400" b="1" i="1" u="sng" dirty="0"/>
              <a:t>VRAC</a:t>
            </a:r>
            <a:r>
              <a:rPr lang="fr-FR" sz="3400" b="1" i="1" dirty="0"/>
              <a:t> : </a:t>
            </a:r>
            <a:endParaRPr lang="fr-FR" sz="3400" b="1" i="1" dirty="0" smtClean="0"/>
          </a:p>
          <a:p>
            <a:pPr marL="0" indent="0">
              <a:buNone/>
            </a:pPr>
            <a:r>
              <a:rPr lang="fr-FR" sz="3400" dirty="0" smtClean="0"/>
              <a:t>Vente </a:t>
            </a:r>
            <a:r>
              <a:rPr lang="fr-FR" sz="3400" dirty="0"/>
              <a:t>de produits de qualité en vrac à </a:t>
            </a:r>
            <a:r>
              <a:rPr lang="fr-FR" sz="3400" b="1" dirty="0"/>
              <a:t>petit prix </a:t>
            </a:r>
            <a:r>
              <a:rPr lang="fr-FR" sz="3400" dirty="0"/>
              <a:t>sur le campus chaque </a:t>
            </a:r>
            <a:r>
              <a:rPr lang="fr-FR" sz="3400" b="1" dirty="0"/>
              <a:t>mois</a:t>
            </a:r>
            <a:r>
              <a:rPr lang="fr-FR" sz="3400" dirty="0"/>
              <a:t>. L'adhésion est à prix libre à partir de 1€ pour les </a:t>
            </a:r>
            <a:r>
              <a:rPr lang="fr-FR" sz="3400" dirty="0" err="1" smtClean="0"/>
              <a:t>étudiant⸱e⸱s</a:t>
            </a:r>
            <a:r>
              <a:rPr lang="fr-FR" sz="3400" dirty="0" smtClean="0"/>
              <a:t>. </a:t>
            </a:r>
            <a:endParaRPr lang="fr-FR" sz="3400" dirty="0"/>
          </a:p>
          <a:p>
            <a:pPr marL="0" indent="0">
              <a:buNone/>
            </a:pPr>
            <a:endParaRPr lang="fr-FR" u="sng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6181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6496" y="264235"/>
            <a:ext cx="10959008" cy="1008112"/>
          </a:xfrm>
        </p:spPr>
        <p:txBody>
          <a:bodyPr/>
          <a:lstStyle/>
          <a:p>
            <a:r>
              <a:rPr lang="fr-FR" b="1" dirty="0">
                <a:solidFill>
                  <a:schemeClr val="accent6"/>
                </a:solidFill>
              </a:rPr>
              <a:t>Protections périodiques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366416"/>
            <a:ext cx="10972800" cy="5006675"/>
          </a:xfrm>
        </p:spPr>
        <p:txBody>
          <a:bodyPr>
            <a:normAutofit fontScale="70000" lnSpcReduction="20000"/>
          </a:bodyPr>
          <a:lstStyle/>
          <a:p>
            <a:r>
              <a:rPr lang="fr-FR" b="1" i="1" u="sng" dirty="0"/>
              <a:t>Accès gratuit à des protections périodiques à usage unique : </a:t>
            </a:r>
          </a:p>
          <a:p>
            <a:pPr lvl="1"/>
            <a:r>
              <a:rPr lang="fr-FR" sz="3200" dirty="0" smtClean="0"/>
              <a:t>Dispositif « </a:t>
            </a:r>
            <a:r>
              <a:rPr lang="fr-FR" sz="3200" b="1" dirty="0" smtClean="0"/>
              <a:t>Mes règles, mes choix</a:t>
            </a:r>
            <a:r>
              <a:rPr lang="fr-FR" sz="3200" dirty="0" smtClean="0"/>
              <a:t> »</a:t>
            </a:r>
          </a:p>
          <a:p>
            <a:pPr lvl="1"/>
            <a:r>
              <a:rPr lang="fr-FR" sz="3200" dirty="0" smtClean="0"/>
              <a:t>Auprès </a:t>
            </a:r>
            <a:r>
              <a:rPr lang="fr-FR" sz="3200" dirty="0"/>
              <a:t>de </a:t>
            </a:r>
            <a:r>
              <a:rPr lang="fr-FR" sz="3200" b="1" dirty="0"/>
              <a:t>points relais</a:t>
            </a:r>
            <a:r>
              <a:rPr lang="fr-FR" sz="3200" dirty="0"/>
              <a:t> sur le campus </a:t>
            </a:r>
          </a:p>
          <a:p>
            <a:pPr lvl="2"/>
            <a:r>
              <a:rPr lang="fr-FR" sz="3200" dirty="0"/>
              <a:t>Pessac (Accueil général, MDA, DEFLE, Bureau de </a:t>
            </a:r>
            <a:r>
              <a:rPr lang="fr-FR" sz="3200" dirty="0" smtClean="0"/>
              <a:t>l’infirmière, locaux </a:t>
            </a:r>
            <a:r>
              <a:rPr lang="fr-FR" sz="3200" dirty="0" err="1" smtClean="0"/>
              <a:t>assos</a:t>
            </a:r>
            <a:r>
              <a:rPr lang="fr-FR" sz="3200" dirty="0" smtClean="0"/>
              <a:t>)</a:t>
            </a:r>
            <a:endParaRPr lang="fr-FR" sz="3200" dirty="0"/>
          </a:p>
          <a:p>
            <a:pPr lvl="2"/>
            <a:r>
              <a:rPr lang="fr-FR" sz="3200" dirty="0"/>
              <a:t>IUT : en libre service dans les toilettes</a:t>
            </a:r>
          </a:p>
          <a:p>
            <a:pPr lvl="2"/>
            <a:r>
              <a:rPr lang="fr-FR" sz="3200" dirty="0"/>
              <a:t>Agen : bureau de l’infirmière Patricia </a:t>
            </a:r>
            <a:r>
              <a:rPr lang="fr-FR" sz="3200" dirty="0" err="1" smtClean="0"/>
              <a:t>Cuenot</a:t>
            </a:r>
            <a:endParaRPr lang="fr-FR" sz="3200" dirty="0" smtClean="0"/>
          </a:p>
          <a:p>
            <a:pPr marL="914400" lvl="2" indent="0">
              <a:buNone/>
            </a:pPr>
            <a:endParaRPr lang="fr-FR" sz="3200" dirty="0"/>
          </a:p>
          <a:p>
            <a:r>
              <a:rPr lang="fr-FR" b="1" i="1" u="sng" dirty="0"/>
              <a:t>Distribution ponctuelle de protections réutilisables (cups, shorty, serviettes lavables)</a:t>
            </a:r>
          </a:p>
          <a:p>
            <a:pPr lvl="1"/>
            <a:r>
              <a:rPr lang="fr-FR" sz="3200" b="1" dirty="0"/>
              <a:t>Distributions</a:t>
            </a:r>
            <a:r>
              <a:rPr lang="fr-FR" sz="3200" dirty="0"/>
              <a:t> dans l’année relayées via la newsletter </a:t>
            </a:r>
          </a:p>
          <a:p>
            <a:pPr lvl="1"/>
            <a:r>
              <a:rPr lang="fr-FR" sz="3200" b="1" dirty="0"/>
              <a:t>Distribution</a:t>
            </a:r>
            <a:r>
              <a:rPr lang="fr-FR" sz="3200" dirty="0"/>
              <a:t> dans le cadre de </a:t>
            </a:r>
            <a:r>
              <a:rPr lang="fr-FR" sz="3200" b="1" dirty="0"/>
              <a:t>l’épicerie</a:t>
            </a:r>
            <a:r>
              <a:rPr lang="fr-FR" sz="3200" dirty="0"/>
              <a:t> </a:t>
            </a:r>
            <a:r>
              <a:rPr lang="fr-FR" sz="3200" b="1" dirty="0"/>
              <a:t>éphémère</a:t>
            </a:r>
            <a:r>
              <a:rPr lang="fr-FR" sz="3200" dirty="0"/>
              <a:t> de la Cuvée des écolos une fois/mois (sur inscription - </a:t>
            </a:r>
            <a:r>
              <a:rPr lang="fr-FR" sz="3200" dirty="0" err="1"/>
              <a:t>cf</a:t>
            </a:r>
            <a:r>
              <a:rPr lang="fr-FR" sz="3200" dirty="0"/>
              <a:t> précédente diapositive</a:t>
            </a:r>
            <a:r>
              <a:rPr lang="fr-FR" sz="3200" dirty="0" smtClean="0"/>
              <a:t>)</a:t>
            </a:r>
          </a:p>
          <a:p>
            <a:pPr lvl="1"/>
            <a:endParaRPr lang="fr-FR" sz="3200" dirty="0"/>
          </a:p>
          <a:p>
            <a:pPr marL="0" indent="0">
              <a:buNone/>
            </a:pPr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chemeClr val="accent1"/>
                </a:solidFill>
              </a:rPr>
              <a:t>Contact </a:t>
            </a:r>
            <a:r>
              <a:rPr lang="fr-FR" dirty="0">
                <a:solidFill>
                  <a:schemeClr val="accent1"/>
                </a:solidFill>
              </a:rPr>
              <a:t>: anne.strazielle@u-bordeaux-montaigne.fr</a:t>
            </a:r>
          </a:p>
          <a:p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2965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8EF269-FBE4-476F-A5A0-7691887AF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104" y="238797"/>
            <a:ext cx="10959008" cy="1008112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accent6"/>
                </a:solidFill>
              </a:rPr>
              <a:t>Autres aides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B6C256-F34F-42C1-BEB0-4849F13CD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36" y="1246909"/>
            <a:ext cx="10972800" cy="5527964"/>
          </a:xfrm>
        </p:spPr>
        <p:txBody>
          <a:bodyPr>
            <a:normAutofit fontScale="70000" lnSpcReduction="20000"/>
          </a:bodyPr>
          <a:lstStyle/>
          <a:p>
            <a:r>
              <a:rPr lang="fr-FR" b="1" i="1" u="sng" dirty="0"/>
              <a:t>Ressourcerie d’</a:t>
            </a:r>
            <a:r>
              <a:rPr lang="fr-FR" b="1" i="1" u="sng" dirty="0" err="1"/>
              <a:t>Etu’récup</a:t>
            </a:r>
            <a:r>
              <a:rPr lang="fr-FR" b="1" i="1" u="sng" dirty="0"/>
              <a:t>  </a:t>
            </a:r>
            <a:r>
              <a:rPr lang="fr-FR" dirty="0"/>
              <a:t>: </a:t>
            </a:r>
            <a:endParaRPr lang="fr-FR" dirty="0" smtClean="0"/>
          </a:p>
          <a:p>
            <a:pPr>
              <a:buFont typeface="Calibri" panose="020F0502020204030204" pitchFamily="34" charset="0"/>
              <a:buChar char="ꟷ"/>
            </a:pPr>
            <a:r>
              <a:rPr lang="fr-FR" b="1" dirty="0" smtClean="0"/>
              <a:t>Vêtements</a:t>
            </a:r>
            <a:r>
              <a:rPr lang="fr-FR" dirty="0"/>
              <a:t>, </a:t>
            </a:r>
            <a:r>
              <a:rPr lang="fr-FR" b="1" dirty="0"/>
              <a:t>vaisselle</a:t>
            </a:r>
            <a:r>
              <a:rPr lang="fr-FR" dirty="0"/>
              <a:t>, </a:t>
            </a:r>
            <a:r>
              <a:rPr lang="fr-FR" b="1" dirty="0"/>
              <a:t>électro-ménager</a:t>
            </a:r>
            <a:r>
              <a:rPr lang="fr-FR" dirty="0"/>
              <a:t>, </a:t>
            </a:r>
            <a:r>
              <a:rPr lang="fr-FR" b="1" dirty="0"/>
              <a:t>meubles</a:t>
            </a:r>
            <a:r>
              <a:rPr lang="fr-FR" dirty="0"/>
              <a:t>, vélos d’occasion à bas prix et ateliers réparation – do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yourself</a:t>
            </a:r>
            <a:endParaRPr lang="fr-FR" dirty="0"/>
          </a:p>
          <a:p>
            <a:pPr marL="0" indent="0">
              <a:buNone/>
            </a:pPr>
            <a:r>
              <a:rPr lang="pt-BR" dirty="0" smtClean="0">
                <a:sym typeface="Wingdings" panose="05000000000000000000" pitchFamily="2" charset="2"/>
              </a:rPr>
              <a:t>	 </a:t>
            </a:r>
            <a:r>
              <a:rPr lang="pt-BR" dirty="0" smtClean="0"/>
              <a:t>Horaires </a:t>
            </a:r>
            <a:r>
              <a:rPr lang="pt-BR" dirty="0"/>
              <a:t>: Mardi : 12h-19h, Mercredi : 13h-18h, Jeudi : 12h-19h, Vendredi : </a:t>
            </a:r>
            <a:r>
              <a:rPr lang="pt-BR" dirty="0" smtClean="0"/>
              <a:t>13h-18h, 	Samedi </a:t>
            </a:r>
            <a:r>
              <a:rPr lang="pt-BR" dirty="0"/>
              <a:t>: 13h-18h, (S)pace Campus</a:t>
            </a:r>
          </a:p>
          <a:p>
            <a:pPr marL="0" indent="0" algn="ctr">
              <a:buNone/>
            </a:pPr>
            <a:r>
              <a:rPr lang="fr-FR" dirty="0"/>
              <a:t>Adhésion annuelle (prix libre avec un minimum de 3€</a:t>
            </a:r>
            <a:r>
              <a:rPr lang="fr-FR" dirty="0" smtClean="0"/>
              <a:t>).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i="1" u="sng" dirty="0"/>
              <a:t>Secours populaire français antenne étudiante</a:t>
            </a:r>
            <a:r>
              <a:rPr lang="fr-FR" b="1" dirty="0"/>
              <a:t> </a:t>
            </a:r>
            <a:r>
              <a:rPr lang="fr-FR" dirty="0"/>
              <a:t>: </a:t>
            </a:r>
            <a:endParaRPr lang="fr-FR" dirty="0" smtClean="0"/>
          </a:p>
          <a:p>
            <a:pPr>
              <a:buFont typeface="Calibri" panose="020F0502020204030204" pitchFamily="34" charset="0"/>
              <a:buChar char="ꟷ"/>
            </a:pPr>
            <a:r>
              <a:rPr lang="fr-FR" b="1" dirty="0"/>
              <a:t>A</a:t>
            </a:r>
            <a:r>
              <a:rPr lang="fr-FR" b="1" dirty="0" smtClean="0"/>
              <a:t>ccueil</a:t>
            </a:r>
            <a:r>
              <a:rPr lang="fr-FR" dirty="0"/>
              <a:t>, </a:t>
            </a:r>
            <a:r>
              <a:rPr lang="fr-FR" b="1" dirty="0"/>
              <a:t>écoute</a:t>
            </a:r>
            <a:r>
              <a:rPr lang="fr-FR" dirty="0"/>
              <a:t>, </a:t>
            </a:r>
            <a:r>
              <a:rPr lang="fr-FR" b="1" dirty="0"/>
              <a:t>orientation</a:t>
            </a:r>
            <a:r>
              <a:rPr lang="fr-FR" dirty="0"/>
              <a:t>, </a:t>
            </a:r>
            <a:r>
              <a:rPr lang="fr-FR" b="1" dirty="0"/>
              <a:t>accompagnement</a:t>
            </a:r>
            <a:r>
              <a:rPr lang="fr-FR" dirty="0"/>
              <a:t> </a:t>
            </a:r>
            <a:r>
              <a:rPr lang="fr-FR" b="1" dirty="0"/>
              <a:t>administratif</a:t>
            </a:r>
            <a:r>
              <a:rPr lang="fr-FR" dirty="0"/>
              <a:t>, </a:t>
            </a:r>
            <a:r>
              <a:rPr lang="fr-FR" b="1" dirty="0"/>
              <a:t>espace café solidaire</a:t>
            </a:r>
            <a:r>
              <a:rPr lang="fr-FR" dirty="0"/>
              <a:t>, services à prix solidaires (fournitures, vêtements, espace web, laverie) </a:t>
            </a:r>
          </a:p>
          <a:p>
            <a:pPr marL="0" indent="0">
              <a:buNone/>
            </a:pPr>
            <a:r>
              <a:rPr lang="fr-FR" dirty="0"/>
              <a:t>5 rue Malbec tous les samedis de 14h à 17h.</a:t>
            </a:r>
            <a:endParaRPr lang="fr-FR" sz="2600" dirty="0"/>
          </a:p>
          <a:p>
            <a:pPr marL="0" indent="0">
              <a:buNone/>
            </a:pPr>
            <a:r>
              <a:rPr lang="fr-FR" sz="26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fr-FR" sz="2900" dirty="0" smtClean="0">
                <a:solidFill>
                  <a:schemeClr val="accent1"/>
                </a:solidFill>
              </a:rPr>
              <a:t>Contact</a:t>
            </a:r>
            <a:r>
              <a:rPr lang="fr-FR" sz="2900" dirty="0">
                <a:solidFill>
                  <a:schemeClr val="accent1"/>
                </a:solidFill>
              </a:rPr>
              <a:t>: </a:t>
            </a:r>
            <a:r>
              <a:rPr lang="fr-FR" sz="2900" dirty="0" smtClean="0">
                <a:solidFill>
                  <a:schemeClr val="accent1"/>
                </a:solidFill>
              </a:rPr>
              <a:t>etudiants@spf33.org // 05 </a:t>
            </a:r>
            <a:r>
              <a:rPr lang="fr-FR" sz="2900" dirty="0">
                <a:solidFill>
                  <a:schemeClr val="accent1"/>
                </a:solidFill>
              </a:rPr>
              <a:t>56 52 36 14 </a:t>
            </a:r>
            <a:endParaRPr lang="fr-FR" sz="29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fr-FR" sz="2600" dirty="0"/>
          </a:p>
          <a:p>
            <a:r>
              <a:rPr lang="fr-FR" b="1" i="1" u="sng" dirty="0"/>
              <a:t>Auberge nomade </a:t>
            </a:r>
            <a:r>
              <a:rPr lang="fr-FR" dirty="0"/>
              <a:t>: </a:t>
            </a:r>
            <a:endParaRPr lang="fr-FR" dirty="0" smtClean="0"/>
          </a:p>
          <a:p>
            <a:pPr>
              <a:buFont typeface="Calibri" panose="020F0502020204030204" pitchFamily="34" charset="0"/>
              <a:buChar char="ꟷ"/>
            </a:pPr>
            <a:r>
              <a:rPr lang="fr-FR" b="1" dirty="0"/>
              <a:t>A</a:t>
            </a:r>
            <a:r>
              <a:rPr lang="fr-FR" b="1" dirty="0" smtClean="0"/>
              <a:t>ide </a:t>
            </a:r>
            <a:r>
              <a:rPr lang="fr-FR" b="1" dirty="0"/>
              <a:t>gratuite </a:t>
            </a:r>
            <a:r>
              <a:rPr lang="fr-FR" dirty="0"/>
              <a:t>pour les </a:t>
            </a:r>
            <a:r>
              <a:rPr lang="fr-FR" dirty="0" err="1" smtClean="0"/>
              <a:t>étudiant⸱e⸱s</a:t>
            </a:r>
            <a:r>
              <a:rPr lang="fr-FR" dirty="0" smtClean="0"/>
              <a:t> </a:t>
            </a:r>
            <a:r>
              <a:rPr lang="fr-FR" dirty="0"/>
              <a:t>en situation de précarité (repas en famille, sorties, logement) </a:t>
            </a:r>
          </a:p>
          <a:p>
            <a:pPr marL="0" indent="0">
              <a:buNone/>
            </a:pPr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chemeClr val="accent1"/>
                </a:solidFill>
              </a:rPr>
              <a:t>https</a:t>
            </a:r>
            <a:r>
              <a:rPr lang="fr-FR" dirty="0">
                <a:solidFill>
                  <a:schemeClr val="accent1"/>
                </a:solidFill>
              </a:rPr>
              <a:t>://www.facebook.com/LAubergeNomadeBordeaux/</a:t>
            </a:r>
          </a:p>
          <a:p>
            <a:pPr marL="0" indent="0">
              <a:buNone/>
            </a:pPr>
            <a:endParaRPr lang="fr-FR" dirty="0"/>
          </a:p>
          <a:p>
            <a:endParaRPr lang="fr-FR" sz="3867" dirty="0"/>
          </a:p>
          <a:p>
            <a:endParaRPr lang="fr-FR" sz="3733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733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07654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9000"/>
            <a:lum/>
          </a:blip>
          <a:srcRect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6496" y="368106"/>
            <a:ext cx="10959008" cy="1008112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Logement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6496" y="1376218"/>
            <a:ext cx="10972800" cy="5006109"/>
          </a:xfrm>
        </p:spPr>
        <p:txBody>
          <a:bodyPr>
            <a:normAutofit/>
          </a:bodyPr>
          <a:lstStyle/>
          <a:p>
            <a:r>
              <a:rPr lang="fr-FR" sz="2200" b="1" i="1" u="sng" dirty="0"/>
              <a:t>Guide logement</a:t>
            </a:r>
            <a:r>
              <a:rPr lang="fr-FR" sz="2200" b="1" i="1" dirty="0"/>
              <a:t> </a:t>
            </a:r>
            <a:r>
              <a:rPr lang="fr-FR" sz="2200" b="1" i="1" dirty="0" smtClean="0"/>
              <a:t>: </a:t>
            </a:r>
            <a:r>
              <a:rPr lang="fr-FR" sz="2200" dirty="0" smtClean="0"/>
              <a:t>(</a:t>
            </a:r>
            <a:r>
              <a:rPr lang="fr-FR" sz="2200" dirty="0"/>
              <a:t>conseils et bons plans logement</a:t>
            </a:r>
            <a:r>
              <a:rPr lang="fr-FR" sz="2200" dirty="0" smtClean="0"/>
              <a:t>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22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https</a:t>
            </a:r>
            <a:r>
              <a:rPr lang="fr-FR" sz="2200" dirty="0">
                <a:solidFill>
                  <a:schemeClr val="accent5"/>
                </a:solidFill>
                <a:sym typeface="Wingdings" panose="05000000000000000000" pitchFamily="2" charset="2"/>
              </a:rPr>
              <a:t>://</a:t>
            </a:r>
            <a:r>
              <a:rPr lang="fr-FR" sz="22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etu.u-bordeaux-montaigne.fr/fr/vie-de-campus/vie-pratique/logement.html?search-keywords=aide,logement</a:t>
            </a:r>
          </a:p>
          <a:p>
            <a:pPr marL="0" indent="0">
              <a:buNone/>
            </a:pPr>
            <a:endParaRPr lang="fr-FR" sz="2200" dirty="0"/>
          </a:p>
          <a:p>
            <a:pPr marL="0" indent="0">
              <a:buNone/>
            </a:pPr>
            <a:r>
              <a:rPr lang="fr-FR" sz="22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</a:t>
            </a:r>
            <a:r>
              <a:rPr lang="fr-FR" sz="2200" dirty="0" smtClean="0">
                <a:sym typeface="Wingdings" panose="05000000000000000000" pitchFamily="2" charset="2"/>
              </a:rPr>
              <a:t> </a:t>
            </a:r>
            <a:r>
              <a:rPr lang="fr-FR" sz="2200" dirty="0" smtClean="0">
                <a:solidFill>
                  <a:schemeClr val="accent5"/>
                </a:solidFill>
              </a:rPr>
              <a:t>Contact </a:t>
            </a:r>
            <a:r>
              <a:rPr lang="fr-FR" sz="2200" b="1" dirty="0">
                <a:solidFill>
                  <a:schemeClr val="accent5"/>
                </a:solidFill>
              </a:rPr>
              <a:t>: </a:t>
            </a:r>
            <a:r>
              <a:rPr lang="fr-FR" sz="2200" u="sng" dirty="0" smtClean="0">
                <a:solidFill>
                  <a:schemeClr val="accent5"/>
                </a:solidFill>
              </a:rPr>
              <a:t>logement-etudiant@u-bordeaux-montaigne.fr</a:t>
            </a:r>
          </a:p>
          <a:p>
            <a:endParaRPr lang="fr-FR" sz="2200" u="sng" dirty="0"/>
          </a:p>
          <a:p>
            <a:r>
              <a:rPr lang="fr-FR" sz="2200" b="1" i="1" u="sng" dirty="0"/>
              <a:t>Plate-forme d’offres de logement « </a:t>
            </a:r>
            <a:r>
              <a:rPr lang="fr-FR" sz="2200" b="1" i="1" u="sng" dirty="0" err="1"/>
              <a:t>Studapart</a:t>
            </a:r>
            <a:r>
              <a:rPr lang="fr-FR" sz="2200" b="1" i="1" u="sng" dirty="0"/>
              <a:t> »</a:t>
            </a:r>
            <a:r>
              <a:rPr lang="fr-FR" sz="2200" b="1" dirty="0"/>
              <a:t> </a:t>
            </a:r>
            <a:r>
              <a:rPr lang="fr-FR" sz="2200" dirty="0"/>
              <a:t>:</a:t>
            </a:r>
            <a:r>
              <a:rPr lang="fr-FR" sz="2200" dirty="0">
                <a:solidFill>
                  <a:schemeClr val="accent5"/>
                </a:solidFill>
              </a:rPr>
              <a:t> https://u-bordeaux-montaigne.studapart.com/fr/ </a:t>
            </a:r>
            <a:endParaRPr lang="fr-FR" sz="2200" dirty="0" smtClean="0">
              <a:solidFill>
                <a:schemeClr val="accent5"/>
              </a:solidFill>
            </a:endParaRPr>
          </a:p>
          <a:p>
            <a:endParaRPr lang="fr-FR" sz="2200" dirty="0"/>
          </a:p>
          <a:p>
            <a:r>
              <a:rPr lang="fr-FR" sz="2200" b="1" i="1" u="sng" dirty="0"/>
              <a:t>Accompagnement des </a:t>
            </a:r>
            <a:r>
              <a:rPr lang="fr-FR" sz="2200" b="1" i="1" u="sng" dirty="0" err="1" smtClean="0"/>
              <a:t>étudiant</a:t>
            </a:r>
            <a:r>
              <a:rPr lang="fr-FR" sz="2200" b="1" i="1" u="sng" dirty="0" err="1"/>
              <a:t>⸱e⸱s</a:t>
            </a:r>
            <a:r>
              <a:rPr lang="fr-FR" sz="2200" b="1" i="1" u="sng" dirty="0"/>
              <a:t> </a:t>
            </a:r>
            <a:r>
              <a:rPr lang="fr-FR" sz="2200" b="1" i="1" u="sng" dirty="0"/>
              <a:t>internationaux </a:t>
            </a:r>
            <a:r>
              <a:rPr lang="fr-FR" sz="2200" dirty="0"/>
              <a:t>par AQAFI (aide à la recherche de logement, aide aux démarches à l’arrivée)</a:t>
            </a:r>
          </a:p>
          <a:p>
            <a:pPr marL="0" indent="0">
              <a:buNone/>
            </a:pPr>
            <a:r>
              <a:rPr lang="fr-FR" sz="22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sz="2200" dirty="0" smtClean="0">
                <a:solidFill>
                  <a:schemeClr val="accent5"/>
                </a:solidFill>
              </a:rPr>
              <a:t>Contacts : http</a:t>
            </a:r>
            <a:r>
              <a:rPr lang="fr-FR" sz="2200" dirty="0">
                <a:solidFill>
                  <a:schemeClr val="accent5"/>
                </a:solidFill>
              </a:rPr>
              <a:t>://aqafi.org</a:t>
            </a:r>
            <a:r>
              <a:rPr lang="fr-FR" sz="2200" dirty="0"/>
              <a:t>/ </a:t>
            </a:r>
            <a:r>
              <a:rPr lang="fr-FR" sz="2200" dirty="0" smtClean="0">
                <a:solidFill>
                  <a:schemeClr val="accent5"/>
                </a:solidFill>
              </a:rPr>
              <a:t>contact </a:t>
            </a:r>
            <a:r>
              <a:rPr lang="fr-FR" sz="2200" dirty="0">
                <a:solidFill>
                  <a:schemeClr val="accent5"/>
                </a:solidFill>
              </a:rPr>
              <a:t>06.66.92.94.32 </a:t>
            </a:r>
            <a:r>
              <a:rPr lang="fr-FR" sz="2200" dirty="0"/>
              <a:t>/</a:t>
            </a:r>
            <a:r>
              <a:rPr lang="fr-FR" sz="2200" dirty="0">
                <a:solidFill>
                  <a:schemeClr val="accent5"/>
                </a:solidFill>
              </a:rPr>
              <a:t> contact@aqafi.org </a:t>
            </a:r>
          </a:p>
          <a:p>
            <a:pPr marL="0" indent="0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1925593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1545</Words>
  <Application>Microsoft Office PowerPoint</Application>
  <PresentationFormat>Grand écran</PresentationFormat>
  <Paragraphs>194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Raleway</vt:lpstr>
      <vt:lpstr>Wingdings</vt:lpstr>
      <vt:lpstr>1_Thème Office</vt:lpstr>
      <vt:lpstr>2_Thème Office</vt:lpstr>
      <vt:lpstr>Dispositifs d’aides aux étudiant⸱e⸱s  de l’université et ses partenaires</vt:lpstr>
      <vt:lpstr>Sommaire</vt:lpstr>
      <vt:lpstr>Accompagnement social</vt:lpstr>
      <vt:lpstr>Aides financières</vt:lpstr>
      <vt:lpstr>Aides informatiques</vt:lpstr>
      <vt:lpstr>Aides alimentaires et produits d’hygiène</vt:lpstr>
      <vt:lpstr>Protections périodiques</vt:lpstr>
      <vt:lpstr>Autres aides</vt:lpstr>
      <vt:lpstr>Logement</vt:lpstr>
      <vt:lpstr>Handicap</vt:lpstr>
      <vt:lpstr>Santé</vt:lpstr>
      <vt:lpstr>Santé</vt:lpstr>
      <vt:lpstr>Santé mentale</vt:lpstr>
      <vt:lpstr>Violences sexistes et sexuelles</vt:lpstr>
      <vt:lpstr>Lien social</vt:lpstr>
      <vt:lpstr>Etudiant⸱e⸱s internationaux.les</vt:lpstr>
      <vt:lpstr>Plus d’informations</vt:lpstr>
    </vt:vector>
  </TitlesOfParts>
  <Company>Université Bordeaux Montaigne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Kévin Dagneau</dc:creator>
  <cp:lastModifiedBy>LOUISE SCHALLER GOUMY</cp:lastModifiedBy>
  <cp:revision>67</cp:revision>
  <dcterms:created xsi:type="dcterms:W3CDTF">2021-10-26T07:25:39Z</dcterms:created>
  <dcterms:modified xsi:type="dcterms:W3CDTF">2023-01-09T15:37:08Z</dcterms:modified>
</cp:coreProperties>
</file>